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s/slide3.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21.xml" ContentType="application/vnd.openxmlformats-officedocument.presentationml.slide+xml"/>
  <Override PartName="/ppt/slides/slide10.xml" ContentType="application/vnd.openxmlformats-officedocument.presentationml.slide+xml"/>
  <Override PartName="/ppt/slides/slide23.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2.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Slides/notesSlide17.xml" ContentType="application/vnd.openxmlformats-officedocument.presentationml.notesSlid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notesSlides/notesSlide12.xml" ContentType="application/vnd.openxmlformats-officedocument.presentationml.notesSlide+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notesSlides/notesSlide4.xml" ContentType="application/vnd.openxmlformats-officedocument.presentationml.notes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10.xml" ContentType="application/vnd.openxmlformats-officedocument.presentationml.notesSlide+xml"/>
  <Override PartName="/ppt/slideLayouts/slideLayout5.xml" ContentType="application/vnd.openxmlformats-officedocument.presentationml.slideLayout+xml"/>
  <Override PartName="/ppt/notesSlides/notesSlide11.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slideLayouts/slideLayout6.xml" ContentType="application/vnd.openxmlformats-officedocument.presentationml.slideLayout+xml"/>
  <Override PartName="/ppt/notesSlides/notesSlide7.xml" ContentType="application/vnd.openxmlformats-officedocument.presentationml.notesSlide+xml"/>
  <Override PartName="/ppt/notesSlides/notesSlide13.xml" ContentType="application/vnd.openxmlformats-officedocument.presentationml.notesSlide+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docProps/app.xml" ContentType="application/vnd.openxmlformats-officedocument.extended-properties+xml"/>
  <Override PartName="/ppt/tags/tag8.xml" ContentType="application/vnd.openxmlformats-officedocument.presentationml.tags+xml"/>
  <Override PartName="/ppt/tags/tag6.xml" ContentType="application/vnd.openxmlformats-officedocument.presentationml.tag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7.xml" ContentType="application/vnd.openxmlformats-officedocument.presentationml.tags+xml"/>
  <Override PartName="/ppt/changesInfos/changesInfo1.xml" ContentType="application/vnd.ms-powerpoint.changesinfo+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91" r:id="rId2"/>
    <p:sldId id="351" r:id="rId3"/>
    <p:sldId id="339" r:id="rId4"/>
    <p:sldId id="340" r:id="rId5"/>
    <p:sldId id="341" r:id="rId6"/>
    <p:sldId id="342" r:id="rId7"/>
    <p:sldId id="344" r:id="rId8"/>
    <p:sldId id="346" r:id="rId9"/>
    <p:sldId id="347" r:id="rId10"/>
    <p:sldId id="348" r:id="rId11"/>
    <p:sldId id="350" r:id="rId12"/>
    <p:sldId id="293" r:id="rId13"/>
    <p:sldId id="295" r:id="rId14"/>
    <p:sldId id="296" r:id="rId15"/>
    <p:sldId id="294" r:id="rId16"/>
    <p:sldId id="298" r:id="rId17"/>
    <p:sldId id="353" r:id="rId18"/>
    <p:sldId id="299" r:id="rId19"/>
    <p:sldId id="354" r:id="rId20"/>
    <p:sldId id="300" r:id="rId21"/>
    <p:sldId id="301" r:id="rId22"/>
    <p:sldId id="302" r:id="rId23"/>
    <p:sldId id="303" r:id="rId24"/>
    <p:sldId id="304" r:id="rId25"/>
    <p:sldId id="305" r:id="rId26"/>
    <p:sldId id="306" r:id="rId27"/>
    <p:sldId id="307"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5" d="100"/>
          <a:sy n="105" d="100"/>
        </p:scale>
        <p:origin x="750"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67"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66"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65"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bin, Shafat" userId="67a2c79f-e628-46c3-a23a-ed41267b09e5" providerId="ADAL" clId="{1F9320A1-EE19-479E-A758-4E45738B36F0}"/>
    <pc:docChg chg="custSel modSld">
      <pc:chgData name="Mubin, Shafat" userId="67a2c79f-e628-46c3-a23a-ed41267b09e5" providerId="ADAL" clId="{1F9320A1-EE19-479E-A758-4E45738B36F0}" dt="2017-10-13T01:15:14.270" v="17" actId="20577"/>
      <pc:docMkLst>
        <pc:docMk/>
      </pc:docMkLst>
      <pc:sldChg chg="modSp">
        <pc:chgData name="Mubin, Shafat" userId="67a2c79f-e628-46c3-a23a-ed41267b09e5" providerId="ADAL" clId="{1F9320A1-EE19-479E-A758-4E45738B36F0}" dt="2017-10-13T01:15:14.270" v="17" actId="20577"/>
        <pc:sldMkLst>
          <pc:docMk/>
          <pc:sldMk cId="1255129455" sldId="291"/>
        </pc:sldMkLst>
        <pc:spChg chg="mod">
          <ac:chgData name="Mubin, Shafat" userId="67a2c79f-e628-46c3-a23a-ed41267b09e5" providerId="ADAL" clId="{1F9320A1-EE19-479E-A758-4E45738B36F0}" dt="2017-10-13T01:15:14.270" v="17" actId="20577"/>
          <ac:spMkLst>
            <pc:docMk/>
            <pc:sldMk cId="1255129455" sldId="291"/>
            <ac:spMk id="2" creationId="{00000000-0000-0000-0000-000000000000}"/>
          </ac:spMkLst>
        </pc:spChg>
      </pc:sldChg>
    </pc:docChg>
  </pc:docChgLst>
  <pc:docChgLst>
    <pc:chgData name="Mubin, Shafat" userId="67a2c79f-e628-46c3-a23a-ed41267b09e5" providerId="ADAL" clId="{53207CDF-E0EC-42F1-AB17-794940EF3515}"/>
    <pc:docChg chg="undo addSld modSld">
      <pc:chgData name="Mubin, Shafat" userId="67a2c79f-e628-46c3-a23a-ed41267b09e5" providerId="ADAL" clId="{53207CDF-E0EC-42F1-AB17-794940EF3515}" dt="2017-11-02T15:10:17.499" v="63"/>
      <pc:docMkLst>
        <pc:docMk/>
      </pc:docMkLst>
      <pc:sldChg chg="modSp">
        <pc:chgData name="Mubin, Shafat" userId="67a2c79f-e628-46c3-a23a-ed41267b09e5" providerId="ADAL" clId="{53207CDF-E0EC-42F1-AB17-794940EF3515}" dt="2017-10-30T18:45:05.375" v="33" actId="20577"/>
        <pc:sldMkLst>
          <pc:docMk/>
          <pc:sldMk cId="1255129455" sldId="291"/>
        </pc:sldMkLst>
        <pc:spChg chg="mod">
          <ac:chgData name="Mubin, Shafat" userId="67a2c79f-e628-46c3-a23a-ed41267b09e5" providerId="ADAL" clId="{53207CDF-E0EC-42F1-AB17-794940EF3515}" dt="2017-10-30T18:45:05.375" v="33" actId="20577"/>
          <ac:spMkLst>
            <pc:docMk/>
            <pc:sldMk cId="1255129455" sldId="291"/>
            <ac:spMk id="2" creationId="{00000000-0000-0000-0000-000000000000}"/>
          </ac:spMkLst>
        </pc:spChg>
      </pc:sldChg>
      <pc:sldChg chg="modSp">
        <pc:chgData name="Mubin, Shafat" userId="67a2c79f-e628-46c3-a23a-ed41267b09e5" providerId="ADAL" clId="{53207CDF-E0EC-42F1-AB17-794940EF3515}" dt="2017-10-30T18:47:25.087" v="62" actId="114"/>
        <pc:sldMkLst>
          <pc:docMk/>
          <pc:sldMk cId="747487610" sldId="301"/>
        </pc:sldMkLst>
        <pc:graphicFrameChg chg="mod">
          <ac:chgData name="Mubin, Shafat" userId="67a2c79f-e628-46c3-a23a-ed41267b09e5" providerId="ADAL" clId="{53207CDF-E0EC-42F1-AB17-794940EF3515}" dt="2017-10-30T18:47:25.087" v="62" actId="114"/>
          <ac:graphicFrameMkLst>
            <pc:docMk/>
            <pc:sldMk cId="747487610" sldId="301"/>
            <ac:graphicFrameMk id="5" creationId="{00000000-0000-0000-0000-000000000000}"/>
          </ac:graphicFrameMkLst>
        </pc:graphicFrameChg>
      </pc:sldChg>
      <pc:sldChg chg="modSp">
        <pc:chgData name="Mubin, Shafat" userId="67a2c79f-e628-46c3-a23a-ed41267b09e5" providerId="ADAL" clId="{53207CDF-E0EC-42F1-AB17-794940EF3515}" dt="2017-10-26T15:31:09.439" v="31" actId="1076"/>
        <pc:sldMkLst>
          <pc:docMk/>
          <pc:sldMk cId="2030673521" sldId="322"/>
        </pc:sldMkLst>
        <pc:spChg chg="mod">
          <ac:chgData name="Mubin, Shafat" userId="67a2c79f-e628-46c3-a23a-ed41267b09e5" providerId="ADAL" clId="{53207CDF-E0EC-42F1-AB17-794940EF3515}" dt="2017-10-26T15:31:09.439" v="31" actId="1076"/>
          <ac:spMkLst>
            <pc:docMk/>
            <pc:sldMk cId="2030673521" sldId="322"/>
            <ac:spMk id="18435" creationId="{00000000-0000-0000-0000-000000000000}"/>
          </ac:spMkLst>
        </pc:spChg>
        <pc:picChg chg="mod">
          <ac:chgData name="Mubin, Shafat" userId="67a2c79f-e628-46c3-a23a-ed41267b09e5" providerId="ADAL" clId="{53207CDF-E0EC-42F1-AB17-794940EF3515}" dt="2017-10-26T15:30:48.255" v="26" actId="1035"/>
          <ac:picMkLst>
            <pc:docMk/>
            <pc:sldMk cId="2030673521" sldId="322"/>
            <ac:picMk id="18442" creationId="{00000000-0000-0000-0000-000000000000}"/>
          </ac:picMkLst>
        </pc:picChg>
      </pc:sldChg>
      <pc:sldChg chg="add">
        <pc:chgData name="Mubin, Shafat" userId="67a2c79f-e628-46c3-a23a-ed41267b09e5" providerId="ADAL" clId="{53207CDF-E0EC-42F1-AB17-794940EF3515}" dt="2017-11-02T15:10:17.499" v="63"/>
        <pc:sldMkLst>
          <pc:docMk/>
          <pc:sldMk cId="452065369" sldId="334"/>
        </pc:sldMkLst>
      </pc:sldChg>
      <pc:sldChg chg="add">
        <pc:chgData name="Mubin, Shafat" userId="67a2c79f-e628-46c3-a23a-ed41267b09e5" providerId="ADAL" clId="{53207CDF-E0EC-42F1-AB17-794940EF3515}" dt="2017-11-02T15:10:17.499" v="63"/>
        <pc:sldMkLst>
          <pc:docMk/>
          <pc:sldMk cId="3475450664" sldId="33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6406CD-3A9B-49EF-AAC8-AC9F9460F44D}" type="datetimeFigureOut">
              <a:rPr lang="en-US" smtClean="0"/>
              <a:t>6/18/2022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761618-E29B-4CA8-8D39-CAF04C83A64B}" type="slidenum">
              <a:rPr lang="en-US" smtClean="0"/>
              <a:t>‹#›</a:t>
            </a:fld>
            <a:endParaRPr lang="en-US"/>
          </a:p>
        </p:txBody>
      </p:sp>
    </p:spTree>
    <p:extLst>
      <p:ext uri="{BB962C8B-B14F-4D97-AF65-F5344CB8AC3E}">
        <p14:creationId xmlns:p14="http://schemas.microsoft.com/office/powerpoint/2010/main" val="1114161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20F423EF-3AE2-48B5-ADA6-70CD56F0382A}" type="slidenum">
              <a:rPr lang="en-US" altLang="en-US"/>
              <a:pPr/>
              <a:t>10</a:t>
            </a:fld>
            <a:endParaRPr lang="en-US" altLang="en-US"/>
          </a:p>
        </p:txBody>
      </p:sp>
      <p:sp>
        <p:nvSpPr>
          <p:cNvPr id="37890" name="Rectangle 2"/>
          <p:cNvSpPr>
            <a:spLocks noGrp="1" noRot="1" noChangeAspect="1" noChangeArrowheads="1" noTextEdit="1"/>
          </p:cNvSpPr>
          <p:nvPr>
            <p:ph type="sldImg"/>
          </p:nvPr>
        </p:nvSpPr>
        <p:spPr>
          <a:ln/>
        </p:spPr>
      </p:sp>
      <p:sp>
        <p:nvSpPr>
          <p:cNvPr id="37891"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18840888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20</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28524615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21</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16048738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22</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36400198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23</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dirty="0"/>
              <a:t>Answer: C</a:t>
            </a:r>
          </a:p>
        </p:txBody>
      </p:sp>
    </p:spTree>
    <p:extLst>
      <p:ext uri="{BB962C8B-B14F-4D97-AF65-F5344CB8AC3E}">
        <p14:creationId xmlns:p14="http://schemas.microsoft.com/office/powerpoint/2010/main" val="18274596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24</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dirty="0"/>
              <a:t>Answer: C</a:t>
            </a:r>
          </a:p>
        </p:txBody>
      </p:sp>
    </p:spTree>
    <p:extLst>
      <p:ext uri="{BB962C8B-B14F-4D97-AF65-F5344CB8AC3E}">
        <p14:creationId xmlns:p14="http://schemas.microsoft.com/office/powerpoint/2010/main" val="37842755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25</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dirty="0"/>
              <a:t>Answer: C</a:t>
            </a:r>
          </a:p>
        </p:txBody>
      </p:sp>
    </p:spTree>
    <p:extLst>
      <p:ext uri="{BB962C8B-B14F-4D97-AF65-F5344CB8AC3E}">
        <p14:creationId xmlns:p14="http://schemas.microsoft.com/office/powerpoint/2010/main" val="22502352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26</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37059844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27</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713503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12</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3014063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13</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35309834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14</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2570010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15</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40072521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16</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2348589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17</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37420376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18</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41640583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E66814E-36D8-4349-9B10-A6EECF3565D6}" type="slidenum">
              <a:rPr lang="en-US" altLang="en-US"/>
              <a:pPr/>
              <a:t>19</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p:cNvSpPr>
          <p:nvPr>
            <p:ph type="body" idx="1"/>
          </p:nvPr>
        </p:nvSpPr>
        <p:spPr/>
        <p:txBody>
          <a:bodyPr/>
          <a:lstStyle/>
          <a:p>
            <a:r>
              <a:rPr lang="en-US" altLang="en-US"/>
              <a:t>Answer: C</a:t>
            </a:r>
          </a:p>
        </p:txBody>
      </p:sp>
    </p:spTree>
    <p:extLst>
      <p:ext uri="{BB962C8B-B14F-4D97-AF65-F5344CB8AC3E}">
        <p14:creationId xmlns:p14="http://schemas.microsoft.com/office/powerpoint/2010/main" val="25286538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B4E5D84-923D-41F3-98F3-56A7D7FB8244}"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889341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689A8CB-7D92-4881-80C5-B14F3FB690D9}"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2969866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065D3C-369F-4497-8C2F-5D30392AA4F3}"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729171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A18347D-8EB0-4CD2-9E4D-9C217E76D63A}"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27939686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2D2FB79-30B3-4AD7-8A17-8537D2C2E441}"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488662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9791722-0DFE-479D-A43B-84278BB5917D}" type="datetime1">
              <a:rPr lang="en-US" smtClean="0"/>
              <a:t>6/18/2022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1094173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BB46243-4124-4603-84A6-C244DE6D5390}" type="datetime1">
              <a:rPr lang="en-US" smtClean="0"/>
              <a:t>6/18/2022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3872305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EDEC0F8-0322-4A30-8CC9-33E9F0C4C3D1}" type="datetime1">
              <a:rPr lang="en-US" smtClean="0"/>
              <a:t>6/18/2022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472036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4A2F5E-CD85-4179-95F3-F0CE54F0826F}" type="datetime1">
              <a:rPr lang="en-US" smtClean="0"/>
              <a:t>6/18/2022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2195786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5AE2E86-2068-4D17-8B4A-A788D45C0D77}" type="datetime1">
              <a:rPr lang="en-US" smtClean="0"/>
              <a:t>6/18/2022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3204249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C4445FC-D2B9-494A-89E6-32B89AC6B673}" type="datetime1">
              <a:rPr lang="en-US" smtClean="0"/>
              <a:t>6/18/2022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A02BFA-1522-4890-AA2B-CDF5F633B528}" type="slidenum">
              <a:rPr lang="en-US" smtClean="0"/>
              <a:t>‹#›</a:t>
            </a:fld>
            <a:endParaRPr lang="en-US"/>
          </a:p>
        </p:txBody>
      </p:sp>
    </p:spTree>
    <p:extLst>
      <p:ext uri="{BB962C8B-B14F-4D97-AF65-F5344CB8AC3E}">
        <p14:creationId xmlns:p14="http://schemas.microsoft.com/office/powerpoint/2010/main" val="966194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A5EA10-E5E7-45E8-9CCE-6F3FB9730B03}" type="datetime1">
              <a:rPr lang="en-US" smtClean="0"/>
              <a:t>6/18/2022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A02BFA-1522-4890-AA2B-CDF5F633B528}" type="slidenum">
              <a:rPr lang="en-US" smtClean="0"/>
              <a:t>‹#›</a:t>
            </a:fld>
            <a:endParaRPr lang="en-US"/>
          </a:p>
        </p:txBody>
      </p:sp>
    </p:spTree>
    <p:extLst>
      <p:ext uri="{BB962C8B-B14F-4D97-AF65-F5344CB8AC3E}">
        <p14:creationId xmlns:p14="http://schemas.microsoft.com/office/powerpoint/2010/main" val="16445954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youtu.be/z_d1VrGvrpQ"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1.xml"/><Relationship Id="rId7"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ags" Target="../tags/tag3.xml"/><Relationship Id="rId10" Type="http://schemas.openxmlformats.org/officeDocument/2006/relationships/image" Target="../media/image22.png"/><Relationship Id="rId4" Type="http://schemas.openxmlformats.org/officeDocument/2006/relationships/image" Target="../media/image13.jpeg"/><Relationship Id="rId9"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15.emf"/></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1.png"/></Relationships>
</file>

<file path=ppt/slides/_rels/slide1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121.png"/></Relationships>
</file>

<file path=ppt/slides/_rels/slide16.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notesSlide" Target="../notesSlides/notesSlide6.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130.png"/></Relationships>
</file>

<file path=ppt/slides/_rels/slide17.xml.rels><?xml version="1.0" encoding="UTF-8" standalone="yes"?>
<Relationships xmlns="http://schemas.openxmlformats.org/package/2006/relationships"><Relationship Id="rId8" Type="http://schemas.openxmlformats.org/officeDocument/2006/relationships/image" Target="../media/image251.png"/><Relationship Id="rId13" Type="http://schemas.openxmlformats.org/officeDocument/2006/relationships/image" Target="../media/image30.png"/><Relationship Id="rId3" Type="http://schemas.openxmlformats.org/officeDocument/2006/relationships/notesSlide" Target="../notesSlides/notesSlide7.xml"/><Relationship Id="rId7" Type="http://schemas.openxmlformats.org/officeDocument/2006/relationships/image" Target="../media/image240.png"/><Relationship Id="rId12" Type="http://schemas.openxmlformats.org/officeDocument/2006/relationships/image" Target="../media/image29.png"/><Relationship Id="rId2" Type="http://schemas.openxmlformats.org/officeDocument/2006/relationships/slideLayout" Target="../slideLayouts/slideLayout2.xml"/><Relationship Id="rId16" Type="http://schemas.openxmlformats.org/officeDocument/2006/relationships/image" Target="../media/image33.png"/><Relationship Id="rId1" Type="http://schemas.openxmlformats.org/officeDocument/2006/relationships/tags" Target="../tags/tag7.xml"/><Relationship Id="rId6" Type="http://schemas.openxmlformats.org/officeDocument/2006/relationships/image" Target="../media/image230.png"/><Relationship Id="rId11" Type="http://schemas.openxmlformats.org/officeDocument/2006/relationships/image" Target="../media/image28.png"/><Relationship Id="rId15" Type="http://schemas.openxmlformats.org/officeDocument/2006/relationships/image" Target="../media/image32.png"/><Relationship Id="rId10" Type="http://schemas.openxmlformats.org/officeDocument/2006/relationships/image" Target="../media/image27.png"/><Relationship Id="rId9" Type="http://schemas.openxmlformats.org/officeDocument/2006/relationships/image" Target="../media/image26.png"/><Relationship Id="rId14" Type="http://schemas.openxmlformats.org/officeDocument/2006/relationships/image" Target="../media/image31.png"/></Relationships>
</file>

<file path=ppt/slides/_rels/slide18.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notesSlide" Target="../notesSlides/notesSlide8.xml"/><Relationship Id="rId7" Type="http://schemas.openxmlformats.org/officeDocument/2006/relationships/image" Target="../media/image34.png"/><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160.png"/></Relationships>
</file>

<file path=ppt/slides/_rels/slide19.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30.png"/><Relationship Id="rId3" Type="http://schemas.openxmlformats.org/officeDocument/2006/relationships/notesSlide" Target="../notesSlides/notesSlide9.xml"/><Relationship Id="rId7" Type="http://schemas.openxmlformats.org/officeDocument/2006/relationships/image" Target="../media/image36.png"/><Relationship Id="rId12" Type="http://schemas.openxmlformats.org/officeDocument/2006/relationships/image" Target="../media/image41.png"/><Relationship Id="rId2" Type="http://schemas.openxmlformats.org/officeDocument/2006/relationships/slideLayout" Target="../slideLayouts/slideLayout2.xml"/><Relationship Id="rId16" Type="http://schemas.openxmlformats.org/officeDocument/2006/relationships/image" Target="../media/image44.png"/><Relationship Id="rId1" Type="http://schemas.openxmlformats.org/officeDocument/2006/relationships/tags" Target="../tags/tag9.xml"/><Relationship Id="rId6" Type="http://schemas.openxmlformats.org/officeDocument/2006/relationships/image" Target="../media/image35.png"/><Relationship Id="rId11" Type="http://schemas.openxmlformats.org/officeDocument/2006/relationships/image" Target="../media/image40.png"/><Relationship Id="rId15" Type="http://schemas.openxmlformats.org/officeDocument/2006/relationships/image" Target="../media/image43.png"/><Relationship Id="rId10" Type="http://schemas.openxmlformats.org/officeDocument/2006/relationships/image" Target="../media/image39.png"/><Relationship Id="rId9" Type="http://schemas.openxmlformats.org/officeDocument/2006/relationships/image" Target="../media/image38.png"/><Relationship Id="rId14" Type="http://schemas.openxmlformats.org/officeDocument/2006/relationships/image" Target="../media/image4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201.png"/><Relationship Id="rId3" Type="http://schemas.openxmlformats.org/officeDocument/2006/relationships/notesSlide" Target="../notesSlides/notesSlide10.xml"/><Relationship Id="rId7"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182.png"/><Relationship Id="rId11" Type="http://schemas.openxmlformats.org/officeDocument/2006/relationships/image" Target="../media/image232.png"/><Relationship Id="rId10" Type="http://schemas.openxmlformats.org/officeDocument/2006/relationships/image" Target="../media/image222.png"/><Relationship Id="rId9" Type="http://schemas.openxmlformats.org/officeDocument/2006/relationships/image" Target="../media/image211.png"/></Relationships>
</file>

<file path=ppt/slides/_rels/slide21.xml.rels><?xml version="1.0" encoding="UTF-8" standalone="yes"?>
<Relationships xmlns="http://schemas.openxmlformats.org/package/2006/relationships"><Relationship Id="rId8" Type="http://schemas.openxmlformats.org/officeDocument/2006/relationships/image" Target="../media/image260.png"/><Relationship Id="rId7" Type="http://schemas.openxmlformats.org/officeDocument/2006/relationships/image" Target="../media/image25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91.png"/><Relationship Id="rId10" Type="http://schemas.openxmlformats.org/officeDocument/2006/relationships/image" Target="../media/image281.png"/><Relationship Id="rId9" Type="http://schemas.openxmlformats.org/officeDocument/2006/relationships/image" Target="../media/image271.png"/></Relationships>
</file>

<file path=ppt/slides/_rels/slide22.xml.rels><?xml version="1.0" encoding="UTF-8" standalone="yes"?>
<Relationships xmlns="http://schemas.openxmlformats.org/package/2006/relationships"><Relationship Id="rId8" Type="http://schemas.openxmlformats.org/officeDocument/2006/relationships/image" Target="../media/image260.png"/><Relationship Id="rId7" Type="http://schemas.openxmlformats.org/officeDocument/2006/relationships/image" Target="../media/image25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290.png"/><Relationship Id="rId10" Type="http://schemas.openxmlformats.org/officeDocument/2006/relationships/image" Target="../media/image281.png"/><Relationship Id="rId9" Type="http://schemas.openxmlformats.org/officeDocument/2006/relationships/image" Target="../media/image271.png"/></Relationships>
</file>

<file path=ppt/slides/_rels/slide23.xml.rels><?xml version="1.0" encoding="UTF-8" standalone="yes"?>
<Relationships xmlns="http://schemas.openxmlformats.org/package/2006/relationships"><Relationship Id="rId8" Type="http://schemas.openxmlformats.org/officeDocument/2006/relationships/image" Target="../media/image320.png"/><Relationship Id="rId3" Type="http://schemas.openxmlformats.org/officeDocument/2006/relationships/notesSlide" Target="../notesSlides/notesSlide13.xml"/><Relationship Id="rId7" Type="http://schemas.openxmlformats.org/officeDocument/2006/relationships/image" Target="../media/image310.png"/><Relationship Id="rId2" Type="http://schemas.openxmlformats.org/officeDocument/2006/relationships/slideLayout" Target="../slideLayouts/slideLayout2.xml"/><Relationship Id="rId1" Type="http://schemas.openxmlformats.org/officeDocument/2006/relationships/tags" Target="../tags/tag11.xml"/><Relationship Id="rId10" Type="http://schemas.openxmlformats.org/officeDocument/2006/relationships/image" Target="../media/image340.png"/><Relationship Id="rId4" Type="http://schemas.openxmlformats.org/officeDocument/2006/relationships/image" Target="../media/image18.jpeg"/><Relationship Id="rId9" Type="http://schemas.openxmlformats.org/officeDocument/2006/relationships/image" Target="../media/image331.png"/></Relationships>
</file>

<file path=ppt/slides/_rels/slide24.xml.rels><?xml version="1.0" encoding="UTF-8" standalone="yes"?>
<Relationships xmlns="http://schemas.openxmlformats.org/package/2006/relationships"><Relationship Id="rId8" Type="http://schemas.openxmlformats.org/officeDocument/2006/relationships/image" Target="../media/image361.png"/><Relationship Id="rId3" Type="http://schemas.openxmlformats.org/officeDocument/2006/relationships/notesSlide" Target="../notesSlides/notesSlide14.xml"/><Relationship Id="rId7" Type="http://schemas.openxmlformats.org/officeDocument/2006/relationships/image" Target="../media/image351.png"/><Relationship Id="rId2" Type="http://schemas.openxmlformats.org/officeDocument/2006/relationships/slideLayout" Target="../slideLayouts/slideLayout2.xml"/><Relationship Id="rId1" Type="http://schemas.openxmlformats.org/officeDocument/2006/relationships/tags" Target="../tags/tag12.xml"/><Relationship Id="rId11" Type="http://schemas.openxmlformats.org/officeDocument/2006/relationships/image" Target="../media/image390.png"/><Relationship Id="rId10" Type="http://schemas.openxmlformats.org/officeDocument/2006/relationships/image" Target="../media/image380.png"/><Relationship Id="rId4" Type="http://schemas.openxmlformats.org/officeDocument/2006/relationships/image" Target="../media/image18.jpeg"/><Relationship Id="rId9" Type="http://schemas.openxmlformats.org/officeDocument/2006/relationships/image" Target="../media/image371.png"/></Relationships>
</file>

<file path=ppt/slides/_rels/slide25.xml.rels><?xml version="1.0" encoding="UTF-8" standalone="yes"?>
<Relationships xmlns="http://schemas.openxmlformats.org/package/2006/relationships"><Relationship Id="rId8" Type="http://schemas.openxmlformats.org/officeDocument/2006/relationships/image" Target="../media/image410.png"/><Relationship Id="rId3" Type="http://schemas.openxmlformats.org/officeDocument/2006/relationships/notesSlide" Target="../notesSlides/notesSlide15.xml"/><Relationship Id="rId7" Type="http://schemas.openxmlformats.org/officeDocument/2006/relationships/image" Target="../media/image400.png"/><Relationship Id="rId2" Type="http://schemas.openxmlformats.org/officeDocument/2006/relationships/slideLayout" Target="../slideLayouts/slideLayout2.xml"/><Relationship Id="rId1" Type="http://schemas.openxmlformats.org/officeDocument/2006/relationships/tags" Target="../tags/tag13.xml"/><Relationship Id="rId11" Type="http://schemas.openxmlformats.org/officeDocument/2006/relationships/image" Target="../media/image471.png"/><Relationship Id="rId10" Type="http://schemas.openxmlformats.org/officeDocument/2006/relationships/image" Target="../media/image380.png"/><Relationship Id="rId4" Type="http://schemas.openxmlformats.org/officeDocument/2006/relationships/image" Target="../media/image18.jpeg"/><Relationship Id="rId9" Type="http://schemas.openxmlformats.org/officeDocument/2006/relationships/image" Target="../media/image420.png"/></Relationships>
</file>

<file path=ppt/slides/_rels/slide26.xml.rels><?xml version="1.0" encoding="UTF-8" standalone="yes"?>
<Relationships xmlns="http://schemas.openxmlformats.org/package/2006/relationships"><Relationship Id="rId8" Type="http://schemas.openxmlformats.org/officeDocument/2006/relationships/image" Target="../media/image460.png"/><Relationship Id="rId3" Type="http://schemas.openxmlformats.org/officeDocument/2006/relationships/notesSlide" Target="../notesSlides/notesSlide16.xml"/><Relationship Id="rId7" Type="http://schemas.openxmlformats.org/officeDocument/2006/relationships/image" Target="../media/image19.jpeg"/><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440.png"/><Relationship Id="rId11" Type="http://schemas.openxmlformats.org/officeDocument/2006/relationships/image" Target="../media/image490.png"/><Relationship Id="rId10" Type="http://schemas.openxmlformats.org/officeDocument/2006/relationships/image" Target="../media/image48.png"/><Relationship Id="rId9" Type="http://schemas.openxmlformats.org/officeDocument/2006/relationships/image" Target="../media/image470.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500.png"/></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2.gif"/></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0281" y="1094652"/>
            <a:ext cx="9144000" cy="4126531"/>
          </a:xfrm>
        </p:spPr>
        <p:txBody>
          <a:bodyPr>
            <a:normAutofit/>
          </a:bodyPr>
          <a:lstStyle/>
          <a:p>
            <a:r>
              <a:rPr lang="en-US" sz="4000" dirty="0"/>
              <a:t>PHYS </a:t>
            </a:r>
            <a:r>
              <a:rPr lang="en-US" sz="4000" dirty="0" smtClean="0"/>
              <a:t>1111K</a:t>
            </a:r>
            <a:r>
              <a:rPr lang="en-US" sz="4000" dirty="0"/>
              <a:t/>
            </a:r>
            <a:br>
              <a:rPr lang="en-US" sz="4000" dirty="0"/>
            </a:br>
            <a:r>
              <a:rPr lang="en-US" sz="4000" dirty="0"/>
              <a:t/>
            </a:r>
            <a:br>
              <a:rPr lang="en-US" sz="4000" dirty="0"/>
            </a:br>
            <a:r>
              <a:rPr lang="en-US" sz="4000" dirty="0" smtClean="0"/>
              <a:t>Lectures 13-14</a:t>
            </a:r>
            <a:br>
              <a:rPr lang="en-US" sz="4000" dirty="0" smtClean="0"/>
            </a:br>
            <a:r>
              <a:rPr lang="en-US" dirty="0"/>
              <a:t/>
            </a:r>
            <a:br>
              <a:rPr lang="en-US" dirty="0"/>
            </a:br>
            <a:r>
              <a:rPr lang="en-US" sz="3100" dirty="0" err="1">
                <a:solidFill>
                  <a:schemeClr val="bg1">
                    <a:lumMod val="50000"/>
                  </a:schemeClr>
                </a:solidFill>
              </a:rPr>
              <a:t>OpenStax</a:t>
            </a:r>
            <a:r>
              <a:rPr lang="en-US" sz="3100" dirty="0">
                <a:solidFill>
                  <a:schemeClr val="bg1">
                    <a:lumMod val="50000"/>
                  </a:schemeClr>
                </a:solidFill>
              </a:rPr>
              <a:t> Chapter </a:t>
            </a:r>
            <a:r>
              <a:rPr lang="en-US" sz="3100" dirty="0" smtClean="0">
                <a:solidFill>
                  <a:schemeClr val="bg1">
                    <a:lumMod val="50000"/>
                  </a:schemeClr>
                </a:solidFill>
              </a:rPr>
              <a:t>9</a:t>
            </a:r>
            <a:r>
              <a:rPr lang="en-US" sz="4000" dirty="0"/>
              <a:t/>
            </a:r>
            <a:br>
              <a:rPr lang="en-US" sz="4000" dirty="0"/>
            </a:br>
            <a:r>
              <a:rPr lang="en-US" sz="4000" dirty="0" smtClean="0"/>
              <a:t> </a:t>
            </a:r>
            <a:br>
              <a:rPr lang="en-US" sz="4000" dirty="0" smtClean="0"/>
            </a:br>
            <a:r>
              <a:rPr lang="en-US" sz="2700" b="1" dirty="0" err="1" smtClean="0">
                <a:latin typeface="+mn-lt"/>
              </a:rPr>
              <a:t>Youtube</a:t>
            </a:r>
            <a:r>
              <a:rPr lang="en-US" sz="2700" b="1" dirty="0">
                <a:latin typeface="+mn-lt"/>
              </a:rPr>
              <a:t>: </a:t>
            </a:r>
            <a:r>
              <a:rPr lang="en-US" sz="2700" b="1" dirty="0">
                <a:latin typeface="+mn-lt"/>
                <a:hlinkClick r:id="rId2"/>
              </a:rPr>
              <a:t>https://</a:t>
            </a:r>
            <a:r>
              <a:rPr lang="en-US" sz="2700" b="1" dirty="0" smtClean="0">
                <a:latin typeface="+mn-lt"/>
                <a:hlinkClick r:id="rId2"/>
              </a:rPr>
              <a:t>youtu.be/z_d1VrGvrpQ</a:t>
            </a:r>
            <a:r>
              <a:rPr lang="en-US" sz="2700" b="1" dirty="0" smtClean="0">
                <a:latin typeface="+mn-lt"/>
              </a:rPr>
              <a:t> </a:t>
            </a:r>
            <a:endParaRPr lang="en-US" sz="2700" dirty="0"/>
          </a:p>
        </p:txBody>
      </p:sp>
      <p:sp>
        <p:nvSpPr>
          <p:cNvPr id="3" name="Slide Number Placeholder 2"/>
          <p:cNvSpPr>
            <a:spLocks noGrp="1"/>
          </p:cNvSpPr>
          <p:nvPr>
            <p:ph type="sldNum" sz="quarter" idx="12"/>
          </p:nvPr>
        </p:nvSpPr>
        <p:spPr/>
        <p:txBody>
          <a:bodyPr/>
          <a:lstStyle/>
          <a:p>
            <a:fld id="{870BF99F-B08F-4F3B-8557-B37C3B949DA5}" type="slidenum">
              <a:rPr lang="en-US" smtClean="0"/>
              <a:t>1</a:t>
            </a:fld>
            <a:endParaRPr lang="en-US"/>
          </a:p>
        </p:txBody>
      </p:sp>
    </p:spTree>
    <p:extLst>
      <p:ext uri="{BB962C8B-B14F-4D97-AF65-F5344CB8AC3E}">
        <p14:creationId xmlns:p14="http://schemas.microsoft.com/office/powerpoint/2010/main" val="12551294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Check Your Understanding</a:t>
            </a:r>
          </a:p>
        </p:txBody>
      </p:sp>
      <p:sp>
        <p:nvSpPr>
          <p:cNvPr id="21506" name="Rectangle 2"/>
          <p:cNvSpPr>
            <a:spLocks/>
          </p:cNvSpPr>
          <p:nvPr/>
        </p:nvSpPr>
        <p:spPr bwMode="auto">
          <a:xfrm>
            <a:off x="665322" y="1159860"/>
            <a:ext cx="11057286"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628650" indent="-514350"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r>
              <a:rPr lang="en-US" altLang="en-US" sz="2160" dirty="0">
                <a:latin typeface="Arial" panose="020B0604020202020204" pitchFamily="34" charset="0"/>
              </a:rPr>
              <a:t>What does the scale placed right below the center of gravity of the rod read?</a:t>
            </a:r>
          </a:p>
          <a:p>
            <a:pPr lvl="1">
              <a:buSzPct val="99000"/>
              <a:buFont typeface="Lucida Grande" pitchFamily="1" charset="0"/>
              <a:buAutoNum type="alphaUcPeriod"/>
            </a:pPr>
            <a:r>
              <a:rPr lang="en-US" altLang="en-US" sz="2160" dirty="0">
                <a:latin typeface="Arial" panose="020B0604020202020204" pitchFamily="34" charset="0"/>
              </a:rPr>
              <a:t>500 N</a:t>
            </a:r>
          </a:p>
          <a:p>
            <a:pPr lvl="1">
              <a:buSzPct val="99000"/>
              <a:buFont typeface="Lucida Grande" pitchFamily="1" charset="0"/>
              <a:buAutoNum type="alphaUcPeriod"/>
            </a:pPr>
            <a:r>
              <a:rPr lang="en-US" altLang="en-US" sz="2160" dirty="0">
                <a:latin typeface="Arial" panose="020B0604020202020204" pitchFamily="34" charset="0"/>
              </a:rPr>
              <a:t>1000 N</a:t>
            </a:r>
          </a:p>
          <a:p>
            <a:pPr lvl="1">
              <a:buSzPct val="99000"/>
              <a:buFont typeface="Lucida Grande" pitchFamily="1" charset="0"/>
              <a:buAutoNum type="alphaUcPeriod"/>
            </a:pPr>
            <a:r>
              <a:rPr lang="en-US" altLang="en-US" sz="2160" dirty="0">
                <a:latin typeface="Arial" panose="020B0604020202020204" pitchFamily="34" charset="0"/>
              </a:rPr>
              <a:t>2000 N</a:t>
            </a:r>
          </a:p>
          <a:p>
            <a:pPr lvl="1">
              <a:buSzPct val="99000"/>
              <a:buFont typeface="Lucida Grande" pitchFamily="1" charset="0"/>
              <a:buAutoNum type="alphaUcPeriod"/>
            </a:pPr>
            <a:r>
              <a:rPr lang="en-US" altLang="en-US" sz="2160" dirty="0">
                <a:latin typeface="Arial" panose="020B0604020202020204" pitchFamily="34" charset="0"/>
              </a:rPr>
              <a:t>4000 N</a:t>
            </a:r>
          </a:p>
        </p:txBody>
      </p:sp>
      <p:pic>
        <p:nvPicPr>
          <p:cNvPr id="21511" name="Picture 7" descr="8 ig p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09665" y="1667478"/>
            <a:ext cx="7452360" cy="199453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A9A02BFA-1522-4890-AA2B-CDF5F633B528}" type="slidenum">
              <a:rPr lang="en-US" smtClean="0"/>
              <a:t>10</a:t>
            </a:fld>
            <a:endParaRPr lang="en-US"/>
          </a:p>
        </p:txBody>
      </p:sp>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1693551815"/>
                  </p:ext>
                </p:extLst>
              </p:nvPr>
            </p:nvGraphicFramePr>
            <p:xfrm>
              <a:off x="592170" y="4757220"/>
              <a:ext cx="5420704" cy="1740282"/>
            </p:xfrm>
            <a:graphic>
              <a:graphicData uri="http://schemas.openxmlformats.org/drawingml/2006/table">
                <a:tbl>
                  <a:tblPr firstRow="1" bandRow="1">
                    <a:tableStyleId>{5C22544A-7EE6-4342-B048-85BDC9FD1C3A}</a:tableStyleId>
                  </a:tblPr>
                  <a:tblGrid>
                    <a:gridCol w="936379">
                      <a:extLst>
                        <a:ext uri="{9D8B030D-6E8A-4147-A177-3AD203B41FA5}">
                          <a16:colId xmlns:a16="http://schemas.microsoft.com/office/drawing/2014/main" val="2815612894"/>
                        </a:ext>
                      </a:extLst>
                    </a:gridCol>
                    <a:gridCol w="946265">
                      <a:extLst>
                        <a:ext uri="{9D8B030D-6E8A-4147-A177-3AD203B41FA5}">
                          <a16:colId xmlns:a16="http://schemas.microsoft.com/office/drawing/2014/main" val="2553902697"/>
                        </a:ext>
                      </a:extLst>
                    </a:gridCol>
                    <a:gridCol w="919611">
                      <a:extLst>
                        <a:ext uri="{9D8B030D-6E8A-4147-A177-3AD203B41FA5}">
                          <a16:colId xmlns:a16="http://schemas.microsoft.com/office/drawing/2014/main" val="4058817174"/>
                        </a:ext>
                      </a:extLst>
                    </a:gridCol>
                    <a:gridCol w="1266130">
                      <a:extLst>
                        <a:ext uri="{9D8B030D-6E8A-4147-A177-3AD203B41FA5}">
                          <a16:colId xmlns:a16="http://schemas.microsoft.com/office/drawing/2014/main" val="556530422"/>
                        </a:ext>
                      </a:extLst>
                    </a:gridCol>
                    <a:gridCol w="1352319">
                      <a:extLst>
                        <a:ext uri="{9D8B030D-6E8A-4147-A177-3AD203B41FA5}">
                          <a16:colId xmlns:a16="http://schemas.microsoft.com/office/drawing/2014/main" val="1878788202"/>
                        </a:ext>
                      </a:extLst>
                    </a:gridCol>
                  </a:tblGrid>
                  <a:tr h="370840">
                    <a:tc>
                      <a:txBody>
                        <a:bodyPr/>
                        <a:lstStyle/>
                        <a:p>
                          <a:pPr algn="ctr"/>
                          <a:r>
                            <a:rPr lang="en-US" b="1" dirty="0" smtClean="0">
                              <a:solidFill>
                                <a:schemeClr val="tx1"/>
                              </a:solidFill>
                            </a:rPr>
                            <a:t>F (N)</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r</a:t>
                          </a:r>
                          <a:r>
                            <a:rPr lang="en-US" b="1" baseline="0" dirty="0" smtClean="0">
                              <a:solidFill>
                                <a:schemeClr val="tx1"/>
                              </a:solidFill>
                            </a:rPr>
                            <a:t> (m)</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r>
                                <a:rPr lang="en-US" b="1" i="1" smtClean="0">
                                  <a:solidFill>
                                    <a:schemeClr val="tx1"/>
                                  </a:solidFill>
                                  <a:latin typeface="Cambria Math" panose="02040503050406030204" pitchFamily="18" charset="0"/>
                                </a:rPr>
                                <m:t>𝜽</m:t>
                              </m:r>
                            </m:oMath>
                          </a14:m>
                          <a:r>
                            <a:rPr lang="en-US" b="1" dirty="0" smtClean="0">
                              <a:solidFill>
                                <a:schemeClr val="tx1"/>
                              </a:solidFill>
                            </a:rPr>
                            <a:t> (</a:t>
                          </a:r>
                          <a14:m>
                            <m:oMath xmlns:m="http://schemas.openxmlformats.org/officeDocument/2006/math">
                              <m:r>
                                <a:rPr lang="en-US" b="1" i="1" dirty="0" smtClean="0">
                                  <a:solidFill>
                                    <a:schemeClr val="tx1"/>
                                  </a:solidFill>
                                  <a:latin typeface="Cambria Math" panose="02040503050406030204" pitchFamily="18" charset="0"/>
                                </a:rPr>
                                <m:t>°</m:t>
                              </m:r>
                            </m:oMath>
                          </a14:m>
                          <a:r>
                            <a:rPr lang="en-US" b="1" dirty="0" smtClean="0">
                              <a:solidFill>
                                <a:schemeClr val="tx1"/>
                              </a:solidFill>
                            </a:rPr>
                            <a:t>)</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r>
                                <a:rPr lang="en-US" b="1" i="1" smtClean="0">
                                  <a:solidFill>
                                    <a:schemeClr val="tx1"/>
                                  </a:solidFill>
                                  <a:latin typeface="Cambria Math" panose="02040503050406030204" pitchFamily="18" charset="0"/>
                                </a:rPr>
                                <m:t>𝝉</m:t>
                              </m:r>
                            </m:oMath>
                          </a14:m>
                          <a:r>
                            <a:rPr lang="en-US" b="1" dirty="0" smtClean="0">
                              <a:solidFill>
                                <a:schemeClr val="tx1"/>
                              </a:solidFill>
                            </a:rPr>
                            <a:t> (Nm)</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b="1" dirty="0" smtClean="0">
                              <a:solidFill>
                                <a:schemeClr val="tx1"/>
                              </a:solidFill>
                            </a:rPr>
                            <a:t>CW</a:t>
                          </a:r>
                          <a:r>
                            <a:rPr lang="en-US" b="1" baseline="0" dirty="0" smtClean="0">
                              <a:solidFill>
                                <a:schemeClr val="tx1"/>
                              </a:solidFill>
                            </a:rPr>
                            <a:t> / CCW</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820957542"/>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𝐹</m:t>
                                    </m:r>
                                  </m:e>
                                  <m:sub>
                                    <m:r>
                                      <a:rPr lang="en-US" b="0" i="1" smtClean="0">
                                        <a:solidFill>
                                          <a:schemeClr val="tx1"/>
                                        </a:solidFill>
                                        <a:latin typeface="Cambria Math" panose="02040503050406030204" pitchFamily="18" charset="0"/>
                                      </a:rPr>
                                      <m:t>𝑙𝑒𝑓𝑡</m:t>
                                    </m:r>
                                  </m:sub>
                                </m:sSub>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53587997"/>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𝐹</m:t>
                                    </m:r>
                                  </m:e>
                                  <m:sub>
                                    <m:r>
                                      <a:rPr lang="en-US" b="0" i="1" smtClean="0">
                                        <a:solidFill>
                                          <a:schemeClr val="tx1"/>
                                        </a:solidFill>
                                        <a:latin typeface="Cambria Math" panose="02040503050406030204" pitchFamily="18" charset="0"/>
                                      </a:rPr>
                                      <m:t>𝑠𝑐𝑎𝑙𝑒</m:t>
                                    </m:r>
                                  </m:sub>
                                </m:sSub>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𝐿</m:t>
                                </m:r>
                                <m:r>
                                  <a:rPr lang="en-US" b="0" i="1" smtClean="0">
                                    <a:solidFill>
                                      <a:schemeClr val="tx1"/>
                                    </a:solidFill>
                                    <a:latin typeface="Cambria Math" panose="02040503050406030204" pitchFamily="18" charset="0"/>
                                  </a:rPr>
                                  <m:t>/2</m:t>
                                </m:r>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𝐹</m:t>
                                    </m:r>
                                  </m:e>
                                  <m:sub>
                                    <m:r>
                                      <a:rPr lang="en-US" b="0" i="1" smtClean="0">
                                        <a:solidFill>
                                          <a:schemeClr val="tx1"/>
                                        </a:solidFill>
                                        <a:latin typeface="Cambria Math" panose="02040503050406030204" pitchFamily="18" charset="0"/>
                                      </a:rPr>
                                      <m:t>𝑠𝑐𝑎𝑙𝑒</m:t>
                                    </m:r>
                                  </m:sub>
                                </m:sSub>
                                <m:r>
                                  <a:rPr lang="en-US" b="0" i="1" smtClean="0">
                                    <a:solidFill>
                                      <a:schemeClr val="tx1"/>
                                    </a:solidFill>
                                    <a:latin typeface="Cambria Math" panose="02040503050406030204" pitchFamily="18" charset="0"/>
                                  </a:rPr>
                                  <m:t> </m:t>
                                </m:r>
                                <m:d>
                                  <m:dPr>
                                    <m:ctrlPr>
                                      <a:rPr lang="en-US" b="0" i="1" smtClean="0">
                                        <a:solidFill>
                                          <a:schemeClr val="tx1"/>
                                        </a:solidFill>
                                        <a:latin typeface="Cambria Math" panose="02040503050406030204" pitchFamily="18" charset="0"/>
                                      </a:rPr>
                                    </m:ctrlPr>
                                  </m:dPr>
                                  <m:e>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𝐿</m:t>
                                        </m:r>
                                      </m:num>
                                      <m:den>
                                        <m:r>
                                          <a:rPr lang="en-US" b="0" i="1" smtClean="0">
                                            <a:solidFill>
                                              <a:schemeClr val="tx1"/>
                                            </a:solidFill>
                                            <a:latin typeface="Cambria Math" panose="02040503050406030204" pitchFamily="18" charset="0"/>
                                          </a:rPr>
                                          <m:t>2</m:t>
                                        </m:r>
                                      </m:den>
                                    </m:f>
                                  </m:e>
                                </m:d>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sz="2000" dirty="0" smtClean="0">
                              <a:solidFill>
                                <a:schemeClr val="tx1"/>
                              </a:solidFill>
                            </a:rPr>
                            <a:t>CCW</a:t>
                          </a:r>
                          <a:endParaRPr lang="en-US" sz="2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845746114"/>
                      </a:ext>
                    </a:extLst>
                  </a:tr>
                  <a:tr h="370840">
                    <a:tc>
                      <a:txBody>
                        <a:bodyPr/>
                        <a:lstStyle/>
                        <a:p>
                          <a:pPr algn="ctr"/>
                          <a:r>
                            <a:rPr lang="en-US" dirty="0" smtClean="0">
                              <a:solidFill>
                                <a:schemeClr val="tx1"/>
                              </a:solidFill>
                            </a:rPr>
                            <a:t>1000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𝐿</m:t>
                                </m:r>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1000 </a:t>
                          </a:r>
                          <a14:m>
                            <m:oMath xmlns:m="http://schemas.openxmlformats.org/officeDocument/2006/math">
                              <m:r>
                                <a:rPr lang="en-US" i="1" dirty="0" smtClean="0">
                                  <a:solidFill>
                                    <a:schemeClr val="tx1"/>
                                  </a:solidFill>
                                  <a:latin typeface="Cambria Math" panose="02040503050406030204" pitchFamily="18" charset="0"/>
                                </a:rPr>
                                <m:t>𝐿</m:t>
                              </m:r>
                            </m:oMath>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dirty="0" smtClean="0">
                              <a:solidFill>
                                <a:schemeClr val="tx1"/>
                              </a:solidFill>
                            </a:rPr>
                            <a:t>CW</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242990764"/>
                      </a:ext>
                    </a:extLst>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1693551815"/>
                  </p:ext>
                </p:extLst>
              </p:nvPr>
            </p:nvGraphicFramePr>
            <p:xfrm>
              <a:off x="592170" y="4757220"/>
              <a:ext cx="5420704" cy="1740282"/>
            </p:xfrm>
            <a:graphic>
              <a:graphicData uri="http://schemas.openxmlformats.org/drawingml/2006/table">
                <a:tbl>
                  <a:tblPr firstRow="1" bandRow="1">
                    <a:tableStyleId>{5C22544A-7EE6-4342-B048-85BDC9FD1C3A}</a:tableStyleId>
                  </a:tblPr>
                  <a:tblGrid>
                    <a:gridCol w="936379">
                      <a:extLst>
                        <a:ext uri="{9D8B030D-6E8A-4147-A177-3AD203B41FA5}">
                          <a16:colId xmlns:a16="http://schemas.microsoft.com/office/drawing/2014/main" val="2815612894"/>
                        </a:ext>
                      </a:extLst>
                    </a:gridCol>
                    <a:gridCol w="946265">
                      <a:extLst>
                        <a:ext uri="{9D8B030D-6E8A-4147-A177-3AD203B41FA5}">
                          <a16:colId xmlns:a16="http://schemas.microsoft.com/office/drawing/2014/main" val="2553902697"/>
                        </a:ext>
                      </a:extLst>
                    </a:gridCol>
                    <a:gridCol w="919611">
                      <a:extLst>
                        <a:ext uri="{9D8B030D-6E8A-4147-A177-3AD203B41FA5}">
                          <a16:colId xmlns:a16="http://schemas.microsoft.com/office/drawing/2014/main" val="4058817174"/>
                        </a:ext>
                      </a:extLst>
                    </a:gridCol>
                    <a:gridCol w="1266130">
                      <a:extLst>
                        <a:ext uri="{9D8B030D-6E8A-4147-A177-3AD203B41FA5}">
                          <a16:colId xmlns:a16="http://schemas.microsoft.com/office/drawing/2014/main" val="556530422"/>
                        </a:ext>
                      </a:extLst>
                    </a:gridCol>
                    <a:gridCol w="1352319">
                      <a:extLst>
                        <a:ext uri="{9D8B030D-6E8A-4147-A177-3AD203B41FA5}">
                          <a16:colId xmlns:a16="http://schemas.microsoft.com/office/drawing/2014/main" val="1878788202"/>
                        </a:ext>
                      </a:extLst>
                    </a:gridCol>
                  </a:tblGrid>
                  <a:tr h="370840">
                    <a:tc>
                      <a:txBody>
                        <a:bodyPr/>
                        <a:lstStyle/>
                        <a:p>
                          <a:pPr algn="ctr"/>
                          <a:r>
                            <a:rPr lang="en-US" b="1" dirty="0" smtClean="0">
                              <a:solidFill>
                                <a:schemeClr val="tx1"/>
                              </a:solidFill>
                            </a:rPr>
                            <a:t>F (N)</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r</a:t>
                          </a:r>
                          <a:r>
                            <a:rPr lang="en-US" b="1" baseline="0" dirty="0" smtClean="0">
                              <a:solidFill>
                                <a:schemeClr val="tx1"/>
                              </a:solidFill>
                            </a:rPr>
                            <a:t> (m)</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205298" t="-8197" r="-286093" b="-393443"/>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221635" t="-8197" r="-107692" b="-393443"/>
                          </a:stretch>
                        </a:blipFill>
                      </a:tcPr>
                    </a:tc>
                    <a:tc>
                      <a:txBody>
                        <a:bodyPr/>
                        <a:lstStyle/>
                        <a:p>
                          <a:pPr algn="ctr"/>
                          <a:r>
                            <a:rPr lang="en-US" b="1" dirty="0" smtClean="0">
                              <a:solidFill>
                                <a:schemeClr val="tx1"/>
                              </a:solidFill>
                            </a:rPr>
                            <a:t>CW</a:t>
                          </a:r>
                          <a:r>
                            <a:rPr lang="en-US" b="1" baseline="0" dirty="0" smtClean="0">
                              <a:solidFill>
                                <a:schemeClr val="tx1"/>
                              </a:solidFill>
                            </a:rPr>
                            <a:t> / CCW</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820957542"/>
                      </a:ext>
                    </a:extLst>
                  </a:tr>
                  <a:tr h="387795">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649" t="-103125" r="-479221" b="-275000"/>
                          </a:stretch>
                        </a:blip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53587997"/>
                      </a:ext>
                    </a:extLst>
                  </a:tr>
                  <a:tr h="610807">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649" t="-130000" r="-479221" b="-76000"/>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100000" t="-130000" r="-376129" b="-76000"/>
                          </a:stretch>
                        </a:blip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221635" t="-130000" r="-107692" b="-76000"/>
                          </a:stretch>
                        </a:blipFill>
                      </a:tcPr>
                    </a:tc>
                    <a:tc>
                      <a:txBody>
                        <a:bodyPr/>
                        <a:lstStyle/>
                        <a:p>
                          <a:pPr algn="ctr"/>
                          <a:r>
                            <a:rPr lang="en-US" sz="2000" dirty="0" smtClean="0">
                              <a:solidFill>
                                <a:schemeClr val="tx1"/>
                              </a:solidFill>
                            </a:rPr>
                            <a:t>CCW</a:t>
                          </a:r>
                          <a:endParaRPr lang="en-US" sz="2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845746114"/>
                      </a:ext>
                    </a:extLst>
                  </a:tr>
                  <a:tr h="370840">
                    <a:tc>
                      <a:txBody>
                        <a:bodyPr/>
                        <a:lstStyle/>
                        <a:p>
                          <a:pPr algn="ctr"/>
                          <a:r>
                            <a:rPr lang="en-US" dirty="0" smtClean="0">
                              <a:solidFill>
                                <a:schemeClr val="tx1"/>
                              </a:solidFill>
                            </a:rPr>
                            <a:t>1000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100000" t="-377049" r="-376129" b="-24590"/>
                          </a:stretch>
                        </a:blip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221635" t="-377049" r="-107692" b="-24590"/>
                          </a:stretch>
                        </a:blipFill>
                      </a:tcPr>
                    </a:tc>
                    <a:tc>
                      <a:txBody>
                        <a:bodyPr/>
                        <a:lstStyle/>
                        <a:p>
                          <a:pPr algn="ctr"/>
                          <a:r>
                            <a:rPr lang="en-US" dirty="0" smtClean="0">
                              <a:solidFill>
                                <a:schemeClr val="tx1"/>
                              </a:solidFill>
                            </a:rPr>
                            <a:t>CW</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242990764"/>
                      </a:ext>
                    </a:extLst>
                  </a:tr>
                </a:tbl>
              </a:graphicData>
            </a:graphic>
          </p:graphicFrame>
        </mc:Fallback>
      </mc:AlternateContent>
      <p:sp>
        <p:nvSpPr>
          <p:cNvPr id="4" name="TextBox 3"/>
          <p:cNvSpPr txBox="1"/>
          <p:nvPr/>
        </p:nvSpPr>
        <p:spPr>
          <a:xfrm>
            <a:off x="592169" y="4193644"/>
            <a:ext cx="1446871" cy="369332"/>
          </a:xfrm>
          <a:prstGeom prst="rect">
            <a:avLst/>
          </a:prstGeom>
          <a:noFill/>
        </p:spPr>
        <p:txBody>
          <a:bodyPr wrap="none" rtlCol="0">
            <a:spAutoFit/>
          </a:bodyPr>
          <a:lstStyle/>
          <a:p>
            <a:r>
              <a:rPr lang="en-US" b="1" dirty="0" smtClean="0"/>
              <a:t>Torque table:</a:t>
            </a:r>
            <a:endParaRPr lang="en-US" b="1" dirty="0"/>
          </a:p>
        </p:txBody>
      </p:sp>
      <p:sp>
        <p:nvSpPr>
          <p:cNvPr id="8" name="TextBox 7"/>
          <p:cNvSpPr txBox="1"/>
          <p:nvPr/>
        </p:nvSpPr>
        <p:spPr>
          <a:xfrm>
            <a:off x="592168" y="3719554"/>
            <a:ext cx="2463047" cy="369332"/>
          </a:xfrm>
          <a:prstGeom prst="rect">
            <a:avLst/>
          </a:prstGeom>
          <a:solidFill>
            <a:schemeClr val="bg1">
              <a:lumMod val="85000"/>
            </a:schemeClr>
          </a:solidFill>
          <a:ln>
            <a:solidFill>
              <a:schemeClr val="tx1"/>
            </a:solidFill>
          </a:ln>
        </p:spPr>
        <p:txBody>
          <a:bodyPr wrap="none" rtlCol="0">
            <a:spAutoFit/>
          </a:bodyPr>
          <a:lstStyle/>
          <a:p>
            <a:r>
              <a:rPr lang="en-US" b="1" i="1" dirty="0" smtClean="0">
                <a:solidFill>
                  <a:schemeClr val="accent1">
                    <a:lumMod val="75000"/>
                  </a:schemeClr>
                </a:solidFill>
              </a:rPr>
              <a:t>Choose pivot at left end</a:t>
            </a:r>
            <a:endParaRPr lang="en-US" b="1" i="1" dirty="0">
              <a:solidFill>
                <a:schemeClr val="accent1">
                  <a:lumMod val="75000"/>
                </a:schemeClr>
              </a:solidFill>
            </a:endParaRPr>
          </a:p>
        </p:txBody>
      </p:sp>
      <p:grpSp>
        <p:nvGrpSpPr>
          <p:cNvPr id="9" name="Group 8"/>
          <p:cNvGrpSpPr/>
          <p:nvPr/>
        </p:nvGrpSpPr>
        <p:grpSpPr>
          <a:xfrm>
            <a:off x="3782291" y="1522728"/>
            <a:ext cx="6470073" cy="2295357"/>
            <a:chOff x="3782291" y="1522728"/>
            <a:chExt cx="6470073" cy="2295357"/>
          </a:xfrm>
        </p:grpSpPr>
        <p:cxnSp>
          <p:nvCxnSpPr>
            <p:cNvPr id="6" name="Straight Arrow Connector 5"/>
            <p:cNvCxnSpPr/>
            <p:nvPr/>
          </p:nvCxnSpPr>
          <p:spPr>
            <a:xfrm>
              <a:off x="3782291" y="2466109"/>
              <a:ext cx="0" cy="122644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6954982" y="1626615"/>
              <a:ext cx="0"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0252364" y="2401042"/>
              <a:ext cx="0" cy="122644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 name="TextBox 6"/>
                <p:cNvSpPr txBox="1"/>
                <p:nvPr/>
              </p:nvSpPr>
              <p:spPr>
                <a:xfrm>
                  <a:off x="3866174" y="3426503"/>
                  <a:ext cx="692818" cy="39158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𝐹</m:t>
                            </m:r>
                          </m:e>
                          <m:sub>
                            <m:r>
                              <a:rPr lang="en-US" b="0" i="1" smtClean="0">
                                <a:solidFill>
                                  <a:srgbClr val="FF0000"/>
                                </a:solidFill>
                                <a:latin typeface="Cambria Math" panose="02040503050406030204" pitchFamily="18" charset="0"/>
                              </a:rPr>
                              <m:t>𝑙𝑒𝑓𝑡</m:t>
                            </m:r>
                          </m:sub>
                        </m:sSub>
                      </m:oMath>
                    </m:oMathPara>
                  </a14:m>
                  <a:endParaRPr lang="en-US" dirty="0">
                    <a:solidFill>
                      <a:srgbClr val="FF000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866174" y="3426503"/>
                  <a:ext cx="692818" cy="391582"/>
                </a:xfrm>
                <a:prstGeom prst="rect">
                  <a:avLst/>
                </a:prstGeom>
                <a:blipFill>
                  <a:blip r:embed="rId8"/>
                  <a:stretch>
                    <a:fillRect b="-109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6193965" y="1522728"/>
                  <a:ext cx="79117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𝐹</m:t>
                            </m:r>
                          </m:e>
                          <m:sub>
                            <m:r>
                              <a:rPr lang="en-US" b="0" i="1" smtClean="0">
                                <a:solidFill>
                                  <a:srgbClr val="FF0000"/>
                                </a:solidFill>
                                <a:latin typeface="Cambria Math" panose="02040503050406030204" pitchFamily="18" charset="0"/>
                              </a:rPr>
                              <m:t>𝑠𝑐𝑎𝑙𝑒</m:t>
                            </m:r>
                          </m:sub>
                        </m:sSub>
                      </m:oMath>
                    </m:oMathPara>
                  </a14:m>
                  <a:endParaRPr lang="en-US" dirty="0">
                    <a:solidFill>
                      <a:srgbClr val="FF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6193965" y="1522728"/>
                  <a:ext cx="791179" cy="369332"/>
                </a:xfrm>
                <a:prstGeom prst="rect">
                  <a:avLst/>
                </a:prstGeom>
                <a:blipFill>
                  <a:blip r:embed="rId9"/>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0" name="TextBox 9"/>
              <p:cNvSpPr txBox="1"/>
              <p:nvPr/>
            </p:nvSpPr>
            <p:spPr>
              <a:xfrm>
                <a:off x="6941128" y="4050154"/>
                <a:ext cx="3662810" cy="2488758"/>
              </a:xfrm>
              <a:prstGeom prst="rect">
                <a:avLst/>
              </a:prstGeom>
              <a:noFill/>
              <a:ln>
                <a:solidFill>
                  <a:schemeClr val="tx1"/>
                </a:solidFill>
                <a:prstDash val="dash"/>
              </a:ln>
            </p:spPr>
            <p:txBody>
              <a:bodyPr wrap="square" rtlCol="0">
                <a:spAutoFit/>
              </a:bodyPr>
              <a:lstStyle/>
              <a:p>
                <a:pPr algn="ctr"/>
                <a:r>
                  <a:rPr lang="en-US" sz="2000" u="sng" dirty="0" smtClean="0"/>
                  <a:t>Equilibrium condition:  </a:t>
                </a:r>
              </a:p>
              <a:p>
                <a:pPr/>
                <a14:m>
                  <m:oMathPara xmlns:m="http://schemas.openxmlformats.org/officeDocument/2006/math">
                    <m:oMathParaPr>
                      <m:jc m:val="left"/>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𝜏</m:t>
                          </m:r>
                        </m:e>
                        <m:sub>
                          <m:r>
                            <a:rPr lang="en-US" sz="2000" b="0" i="1" smtClean="0">
                              <a:latin typeface="Cambria Math" panose="02040503050406030204" pitchFamily="18" charset="0"/>
                            </a:rPr>
                            <m:t>𝑛𝑒𝑡</m:t>
                          </m:r>
                        </m:sub>
                      </m:sSub>
                      <m:r>
                        <a:rPr lang="en-US" sz="2000" b="0" i="1" smtClean="0">
                          <a:latin typeface="Cambria Math" panose="02040503050406030204" pitchFamily="18" charset="0"/>
                        </a:rPr>
                        <m:t>=0</m:t>
                      </m:r>
                    </m:oMath>
                  </m:oMathPara>
                </a14:m>
                <a:endParaRPr lang="en-US" sz="2000" b="0" dirty="0" smtClean="0"/>
              </a:p>
              <a:p>
                <a:pPr/>
                <a14:m>
                  <m:oMathPara xmlns:m="http://schemas.openxmlformats.org/officeDocument/2006/math">
                    <m:oMathParaPr>
                      <m:jc m:val="left"/>
                    </m:oMathParaPr>
                    <m:oMath xmlns:m="http://schemas.openxmlformats.org/officeDocument/2006/math">
                      <m:r>
                        <a:rPr lang="en-US" sz="2000" b="0" i="1" smtClean="0">
                          <a:latin typeface="Cambria Math" panose="02040503050406030204" pitchFamily="18" charset="0"/>
                        </a:rPr>
                        <m:t>⇒  </m:t>
                      </m:r>
                      <m:r>
                        <a:rPr lang="en-US" sz="2000" b="0" i="1" dirty="0" smtClean="0">
                          <a:latin typeface="Cambria Math" panose="02040503050406030204" pitchFamily="18" charset="0"/>
                        </a:rPr>
                        <m:t>0−</m:t>
                      </m:r>
                      <m:sSub>
                        <m:sSubPr>
                          <m:ctrlPr>
                            <a:rPr lang="en-US" sz="2000" i="1">
                              <a:latin typeface="Cambria Math" panose="02040503050406030204" pitchFamily="18" charset="0"/>
                            </a:rPr>
                          </m:ctrlPr>
                        </m:sSubPr>
                        <m:e>
                          <m:r>
                            <a:rPr lang="en-US" sz="2000" i="1">
                              <a:latin typeface="Cambria Math" panose="02040503050406030204" pitchFamily="18" charset="0"/>
                            </a:rPr>
                            <m:t>𝐹</m:t>
                          </m:r>
                        </m:e>
                        <m:sub>
                          <m:r>
                            <a:rPr lang="en-US" sz="2000" i="1">
                              <a:latin typeface="Cambria Math" panose="02040503050406030204" pitchFamily="18" charset="0"/>
                            </a:rPr>
                            <m:t>𝑠𝑐𝑎𝑙𝑒</m:t>
                          </m:r>
                        </m:sub>
                      </m:sSub>
                      <m:r>
                        <a:rPr lang="en-US" sz="2000" i="1">
                          <a:latin typeface="Cambria Math" panose="02040503050406030204" pitchFamily="18" charset="0"/>
                        </a:rPr>
                        <m:t> </m:t>
                      </m:r>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panose="02040503050406030204" pitchFamily="18" charset="0"/>
                                </a:rPr>
                                <m:t>𝐿</m:t>
                              </m:r>
                            </m:num>
                            <m:den>
                              <m:r>
                                <a:rPr lang="en-US" sz="2000" i="1">
                                  <a:latin typeface="Cambria Math" panose="02040503050406030204" pitchFamily="18" charset="0"/>
                                </a:rPr>
                                <m:t>2</m:t>
                              </m:r>
                            </m:den>
                          </m:f>
                        </m:e>
                      </m:d>
                      <m:r>
                        <a:rPr lang="en-US" sz="2000" b="0" i="1" smtClean="0">
                          <a:latin typeface="Cambria Math" panose="02040503050406030204" pitchFamily="18" charset="0"/>
                        </a:rPr>
                        <m:t>+</m:t>
                      </m:r>
                      <m:r>
                        <m:rPr>
                          <m:nor/>
                        </m:rPr>
                        <a:rPr lang="en-US" sz="2000" dirty="0"/>
                        <m:t>1000 </m:t>
                      </m:r>
                      <m:r>
                        <a:rPr lang="en-US" sz="2000" i="1" dirty="0">
                          <a:latin typeface="Cambria Math" panose="02040503050406030204" pitchFamily="18" charset="0"/>
                        </a:rPr>
                        <m:t>𝐿</m:t>
                      </m:r>
                      <m:r>
                        <a:rPr lang="en-US" sz="2000" b="0" i="1" dirty="0" smtClean="0">
                          <a:latin typeface="Cambria Math" panose="02040503050406030204" pitchFamily="18" charset="0"/>
                        </a:rPr>
                        <m:t>=0</m:t>
                      </m:r>
                    </m:oMath>
                  </m:oMathPara>
                </a14:m>
                <a:endParaRPr lang="en-US" sz="2000" b="0" dirty="0" smtClean="0"/>
              </a:p>
              <a:p>
                <a:pPr/>
                <a14:m>
                  <m:oMathPara xmlns:m="http://schemas.openxmlformats.org/officeDocument/2006/math">
                    <m:oMathParaPr>
                      <m:jc m:val="left"/>
                    </m:oMathParaPr>
                    <m:oMath xmlns:m="http://schemas.openxmlformats.org/officeDocument/2006/math">
                      <m:r>
                        <a:rPr lang="en-US" sz="2000" b="0" i="1" smtClean="0">
                          <a:latin typeface="Cambria Math" panose="02040503050406030204" pitchFamily="18" charset="0"/>
                        </a:rPr>
                        <m:t>⇒  </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𝑠𝑐𝑎𝑙𝑒</m:t>
                          </m:r>
                        </m:sub>
                      </m:sSub>
                      <m:d>
                        <m:dPr>
                          <m:ctrlPr>
                            <a:rPr lang="en-US" sz="2000" b="0" i="1" smtClean="0">
                              <a:latin typeface="Cambria Math" panose="02040503050406030204" pitchFamily="18" charset="0"/>
                            </a:rPr>
                          </m:ctrlPr>
                        </m:dPr>
                        <m:e>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𝐿</m:t>
                              </m:r>
                            </m:num>
                            <m:den>
                              <m:r>
                                <a:rPr lang="en-US" sz="2000" b="0" i="1" smtClean="0">
                                  <a:latin typeface="Cambria Math" panose="02040503050406030204" pitchFamily="18" charset="0"/>
                                </a:rPr>
                                <m:t>2</m:t>
                              </m:r>
                            </m:den>
                          </m:f>
                        </m:e>
                      </m:d>
                      <m:r>
                        <a:rPr lang="en-US" sz="2000" b="0" i="1" smtClean="0">
                          <a:latin typeface="Cambria Math" panose="02040503050406030204" pitchFamily="18" charset="0"/>
                        </a:rPr>
                        <m:t>=1000</m:t>
                      </m:r>
                      <m:r>
                        <a:rPr lang="en-US" sz="2000" b="0" i="1" smtClean="0">
                          <a:latin typeface="Cambria Math" panose="02040503050406030204" pitchFamily="18" charset="0"/>
                        </a:rPr>
                        <m:t>𝐿</m:t>
                      </m:r>
                    </m:oMath>
                  </m:oMathPara>
                </a14:m>
                <a:endParaRPr lang="en-US" sz="2000" b="0" dirty="0" smtClean="0"/>
              </a:p>
              <a:p>
                <a:pPr>
                  <a:lnSpc>
                    <a:spcPct val="200000"/>
                  </a:lnSpc>
                </a:pPr>
                <a14:m>
                  <m:oMathPara xmlns:m="http://schemas.openxmlformats.org/officeDocument/2006/math">
                    <m:oMathParaPr>
                      <m:jc m:val="left"/>
                    </m:oMathParaPr>
                    <m:oMath xmlns:m="http://schemas.openxmlformats.org/officeDocument/2006/math">
                      <m:r>
                        <a:rPr lang="en-US" sz="2000" b="0" i="1" smtClean="0">
                          <a:latin typeface="Cambria Math" panose="02040503050406030204" pitchFamily="18" charset="0"/>
                        </a:rPr>
                        <m:t>⇒  </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𝑠𝑐𝑎𝑙𝑒</m:t>
                          </m:r>
                        </m:sub>
                      </m:sSub>
                      <m:r>
                        <a:rPr lang="en-US" sz="2000" b="0" i="1" smtClean="0">
                          <a:latin typeface="Cambria Math" panose="02040503050406030204" pitchFamily="18" charset="0"/>
                        </a:rPr>
                        <m:t>=2000 </m:t>
                      </m:r>
                      <m:r>
                        <a:rPr lang="en-US" sz="2000" b="0" i="1" smtClean="0">
                          <a:latin typeface="Cambria Math" panose="02040503050406030204" pitchFamily="18" charset="0"/>
                        </a:rPr>
                        <m:t>𝑁</m:t>
                      </m:r>
                    </m:oMath>
                  </m:oMathPara>
                </a14:m>
                <a:endParaRPr lang="en-US" sz="2000" dirty="0"/>
              </a:p>
            </p:txBody>
          </p:sp>
        </mc:Choice>
        <mc:Fallback xmlns="">
          <p:sp>
            <p:nvSpPr>
              <p:cNvPr id="10" name="TextBox 9"/>
              <p:cNvSpPr txBox="1">
                <a:spLocks noRot="1" noChangeAspect="1" noMove="1" noResize="1" noEditPoints="1" noAdjustHandles="1" noChangeArrowheads="1" noChangeShapeType="1" noTextEdit="1"/>
              </p:cNvSpPr>
              <p:nvPr/>
            </p:nvSpPr>
            <p:spPr>
              <a:xfrm>
                <a:off x="6941128" y="4050154"/>
                <a:ext cx="3662810" cy="2488758"/>
              </a:xfrm>
              <a:prstGeom prst="rect">
                <a:avLst/>
              </a:prstGeom>
              <a:blipFill>
                <a:blip r:embed="rId10"/>
                <a:stretch>
                  <a:fillRect t="-973"/>
                </a:stretch>
              </a:blipFill>
              <a:ln>
                <a:solidFill>
                  <a:schemeClr val="tx1"/>
                </a:solidFill>
                <a:prstDash val="dash"/>
              </a:ln>
            </p:spPr>
            <p:txBody>
              <a:bodyPr/>
              <a:lstStyle/>
              <a:p>
                <a:r>
                  <a:rPr lang="en-US">
                    <a:noFill/>
                  </a:rPr>
                  <a:t> </a:t>
                </a:r>
              </a:p>
            </p:txBody>
          </p:sp>
        </mc:Fallback>
      </mc:AlternateContent>
      <p:sp>
        <p:nvSpPr>
          <p:cNvPr id="17" name="Rectangle 16"/>
          <p:cNvSpPr/>
          <p:nvPr/>
        </p:nvSpPr>
        <p:spPr>
          <a:xfrm>
            <a:off x="491586" y="2112264"/>
            <a:ext cx="1878234" cy="38404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Tree>
    <p:custDataLst>
      <p:tags r:id="rId1"/>
    </p:custDataLst>
    <p:extLst>
      <p:ext uri="{BB962C8B-B14F-4D97-AF65-F5344CB8AC3E}">
        <p14:creationId xmlns:p14="http://schemas.microsoft.com/office/powerpoint/2010/main" val="42326393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10" grpId="0" animBg="1"/>
      <p:bldP spid="17" grpId="0" animBg="1"/>
    </p:bldLst>
  </p:timing>
  <p:extLst mod="1"/>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670851" y="1219200"/>
            <a:ext cx="11137233" cy="4299284"/>
          </a:xfrm>
          <a:prstGeom prst="rect">
            <a:avLst/>
          </a:prstGeom>
        </p:spPr>
      </p:pic>
      <p:sp>
        <p:nvSpPr>
          <p:cNvPr id="4" name="Slide Number Placeholder 3"/>
          <p:cNvSpPr>
            <a:spLocks noGrp="1"/>
          </p:cNvSpPr>
          <p:nvPr>
            <p:ph type="sldNum" sz="quarter" idx="12"/>
          </p:nvPr>
        </p:nvSpPr>
        <p:spPr/>
        <p:txBody>
          <a:bodyPr/>
          <a:lstStyle/>
          <a:p>
            <a:fld id="{A9A02BFA-1522-4890-AA2B-CDF5F633B528}" type="slidenum">
              <a:rPr lang="en-US" smtClean="0"/>
              <a:t>11</a:t>
            </a:fld>
            <a:endParaRPr lang="en-US"/>
          </a:p>
        </p:txBody>
      </p:sp>
    </p:spTree>
    <p:extLst>
      <p:ext uri="{BB962C8B-B14F-4D97-AF65-F5344CB8AC3E}">
        <p14:creationId xmlns:p14="http://schemas.microsoft.com/office/powerpoint/2010/main" val="32581986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1 [1]</a:t>
            </a:r>
          </a:p>
        </p:txBody>
      </p:sp>
      <p:sp>
        <p:nvSpPr>
          <p:cNvPr id="7" name="Rectangle 2"/>
          <p:cNvSpPr>
            <a:spLocks/>
          </p:cNvSpPr>
          <p:nvPr/>
        </p:nvSpPr>
        <p:spPr bwMode="auto">
          <a:xfrm>
            <a:off x="665322" y="1159860"/>
            <a:ext cx="11057286"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628650" indent="-514350"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endParaRPr lang="en-US" altLang="en-US" sz="2160" dirty="0">
              <a:latin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449001377"/>
              </p:ext>
            </p:extLst>
          </p:nvPr>
        </p:nvGraphicFramePr>
        <p:xfrm>
          <a:off x="912858" y="1047793"/>
          <a:ext cx="10628603" cy="1493520"/>
        </p:xfrm>
        <a:graphic>
          <a:graphicData uri="http://schemas.openxmlformats.org/drawingml/2006/table">
            <a:tbl>
              <a:tblPr>
                <a:tableStyleId>{5C22544A-7EE6-4342-B048-85BDC9FD1C3A}</a:tableStyleId>
              </a:tblPr>
              <a:tblGrid>
                <a:gridCol w="10628603">
                  <a:extLst>
                    <a:ext uri="{9D8B030D-6E8A-4147-A177-3AD203B41FA5}">
                      <a16:colId xmlns:a16="http://schemas.microsoft.com/office/drawing/2014/main" val="2431655905"/>
                    </a:ext>
                  </a:extLst>
                </a:gridCol>
              </a:tblGrid>
              <a:tr h="1195550">
                <a:tc>
                  <a:txBody>
                    <a:bodyPr/>
                    <a:lstStyle/>
                    <a:p>
                      <a:pPr>
                        <a:spcAft>
                          <a:spcPts val="600"/>
                        </a:spcAft>
                      </a:pPr>
                      <a:r>
                        <a:rPr lang="en-US" sz="2200" b="0" i="0" u="none" strike="noStrike" kern="1200" baseline="0" dirty="0">
                          <a:solidFill>
                            <a:schemeClr val="dk1"/>
                          </a:solidFill>
                          <a:latin typeface="+mn-lt"/>
                          <a:ea typeface="+mn-ea"/>
                          <a:cs typeface="+mn-cs"/>
                        </a:rPr>
                        <a:t>The two children are balanced on a seesaw of negligible mass. The first child has a mass of </a:t>
                      </a:r>
                      <a:r>
                        <a:rPr lang="en-US" sz="2200" b="1" i="0" u="none" strike="noStrike" kern="1200" baseline="0" dirty="0">
                          <a:solidFill>
                            <a:schemeClr val="dk1"/>
                          </a:solidFill>
                          <a:latin typeface="+mn-lt"/>
                          <a:ea typeface="+mn-ea"/>
                          <a:cs typeface="+mn-cs"/>
                        </a:rPr>
                        <a:t>26.0 kg</a:t>
                      </a:r>
                      <a:r>
                        <a:rPr lang="en-US" sz="2200" b="0" i="0" u="none" strike="noStrike" kern="1200" baseline="0" dirty="0">
                          <a:solidFill>
                            <a:schemeClr val="dk1"/>
                          </a:solidFill>
                          <a:latin typeface="+mn-lt"/>
                          <a:ea typeface="+mn-ea"/>
                          <a:cs typeface="+mn-cs"/>
                        </a:rPr>
                        <a:t> and sits </a:t>
                      </a:r>
                      <a:r>
                        <a:rPr lang="en-US" sz="2200" b="1" i="0" u="none" strike="noStrike" kern="1200" baseline="0" dirty="0">
                          <a:solidFill>
                            <a:schemeClr val="dk1"/>
                          </a:solidFill>
                          <a:latin typeface="+mn-lt"/>
                          <a:ea typeface="+mn-ea"/>
                          <a:cs typeface="+mn-cs"/>
                        </a:rPr>
                        <a:t>1.60 m</a:t>
                      </a:r>
                      <a:r>
                        <a:rPr lang="en-US" sz="2200" b="0" i="0" u="none" strike="noStrike" kern="1200" baseline="0" dirty="0">
                          <a:solidFill>
                            <a:schemeClr val="dk1"/>
                          </a:solidFill>
                          <a:latin typeface="+mn-lt"/>
                          <a:ea typeface="+mn-ea"/>
                          <a:cs typeface="+mn-cs"/>
                        </a:rPr>
                        <a:t> from the pivot.</a:t>
                      </a:r>
                    </a:p>
                    <a:p>
                      <a:pPr marL="342900" indent="-342900">
                        <a:spcAft>
                          <a:spcPts val="600"/>
                        </a:spcAft>
                        <a:buAutoNum type="alphaLcParenBoth"/>
                      </a:pPr>
                      <a:r>
                        <a:rPr lang="en-US" sz="2200" b="0" i="0" u="none" strike="noStrike" kern="1200" baseline="0" dirty="0">
                          <a:solidFill>
                            <a:schemeClr val="dk1"/>
                          </a:solidFill>
                          <a:latin typeface="+mn-lt"/>
                          <a:ea typeface="+mn-ea"/>
                          <a:cs typeface="+mn-cs"/>
                        </a:rPr>
                        <a:t>If the second child has a mass of </a:t>
                      </a:r>
                      <a:r>
                        <a:rPr lang="en-US" sz="2200" b="1" i="0" u="none" strike="noStrike" kern="1200" baseline="0" dirty="0">
                          <a:solidFill>
                            <a:schemeClr val="dk1"/>
                          </a:solidFill>
                          <a:latin typeface="+mn-lt"/>
                          <a:ea typeface="+mn-ea"/>
                          <a:cs typeface="+mn-cs"/>
                        </a:rPr>
                        <a:t>32.0 kg</a:t>
                      </a:r>
                      <a:r>
                        <a:rPr lang="en-US" sz="2200" b="0" i="0" u="none" strike="noStrike" kern="1200" baseline="0" dirty="0">
                          <a:solidFill>
                            <a:schemeClr val="dk1"/>
                          </a:solidFill>
                          <a:latin typeface="+mn-lt"/>
                          <a:ea typeface="+mn-ea"/>
                          <a:cs typeface="+mn-cs"/>
                        </a:rPr>
                        <a:t>, how far is she from the pivot? </a:t>
                      </a:r>
                    </a:p>
                    <a:p>
                      <a:pPr marL="342900" indent="-342900">
                        <a:spcAft>
                          <a:spcPts val="600"/>
                        </a:spcAft>
                        <a:buAutoNum type="alphaLcParenBoth"/>
                      </a:pPr>
                      <a:r>
                        <a:rPr lang="en-US" sz="2200" b="0" i="0" u="none" strike="noStrike" kern="1200" baseline="0" dirty="0">
                          <a:solidFill>
                            <a:schemeClr val="dk1"/>
                          </a:solidFill>
                          <a:latin typeface="+mn-lt"/>
                          <a:ea typeface="+mn-ea"/>
                          <a:cs typeface="+mn-cs"/>
                        </a:rPr>
                        <a:t>What is </a:t>
                      </a:r>
                      <a:r>
                        <a:rPr lang="en-US" sz="2200" b="0" i="1" u="none" strike="noStrike" kern="1200" baseline="0" dirty="0" err="1">
                          <a:solidFill>
                            <a:schemeClr val="dk1"/>
                          </a:solidFill>
                          <a:latin typeface="+mn-lt"/>
                          <a:ea typeface="+mn-ea"/>
                          <a:cs typeface="+mn-cs"/>
                        </a:rPr>
                        <a:t>F</a:t>
                      </a:r>
                      <a:r>
                        <a:rPr lang="en-US" sz="2200" b="0" i="0" u="none" strike="noStrike" kern="1200" baseline="0" dirty="0" err="1">
                          <a:solidFill>
                            <a:schemeClr val="dk1"/>
                          </a:solidFill>
                          <a:latin typeface="+mn-lt"/>
                          <a:ea typeface="+mn-ea"/>
                          <a:cs typeface="+mn-cs"/>
                        </a:rPr>
                        <a:t>p</a:t>
                      </a:r>
                      <a:r>
                        <a:rPr lang="en-US" sz="2200" b="0" i="0" u="none" strike="noStrike" kern="1200" baseline="0" dirty="0">
                          <a:solidFill>
                            <a:schemeClr val="dk1"/>
                          </a:solidFill>
                          <a:latin typeface="+mn-lt"/>
                          <a:ea typeface="+mn-ea"/>
                          <a:cs typeface="+mn-cs"/>
                        </a:rPr>
                        <a:t> , the supporting force exerted by the pivot?</a:t>
                      </a:r>
                      <a:endParaRPr lang="en-US" sz="2200" dirty="0">
                        <a:effectLst/>
                      </a:endParaRP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a:xfrm>
            <a:off x="11722608" y="6480720"/>
            <a:ext cx="417576" cy="377280"/>
          </a:xfrm>
        </p:spPr>
        <p:txBody>
          <a:bodyPr/>
          <a:lstStyle/>
          <a:p>
            <a:fld id="{A9A02BFA-1522-4890-AA2B-CDF5F633B528}" type="slidenum">
              <a:rPr lang="en-US" smtClean="0"/>
              <a:t>12</a:t>
            </a:fld>
            <a:endParaRPr lang="en-US"/>
          </a:p>
        </p:txBody>
      </p:sp>
      <p:pic>
        <p:nvPicPr>
          <p:cNvPr id="4" name="Picture 3"/>
          <p:cNvPicPr>
            <a:picLocks noChangeAspect="1"/>
          </p:cNvPicPr>
          <p:nvPr/>
        </p:nvPicPr>
        <p:blipFill>
          <a:blip r:embed="rId4"/>
          <a:stretch>
            <a:fillRect/>
          </a:stretch>
        </p:blipFill>
        <p:spPr>
          <a:xfrm>
            <a:off x="1211618" y="2734712"/>
            <a:ext cx="4698000" cy="3638160"/>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6671588" y="2774718"/>
                <a:ext cx="4869873" cy="3725507"/>
              </a:xfrm>
              <a:prstGeom prst="rect">
                <a:avLst/>
              </a:prstGeom>
              <a:solidFill>
                <a:schemeClr val="bg1">
                  <a:lumMod val="95000"/>
                </a:schemeClr>
              </a:solidFill>
              <a:ln>
                <a:solidFill>
                  <a:schemeClr val="tx1"/>
                </a:solidFill>
              </a:ln>
            </p:spPr>
            <p:txBody>
              <a:bodyPr wrap="square" rtlCol="0">
                <a:spAutoFit/>
              </a:bodyPr>
              <a:lstStyle/>
              <a:p>
                <a:pPr>
                  <a:lnSpc>
                    <a:spcPct val="150000"/>
                  </a:lnSpc>
                </a:pPr>
                <a:r>
                  <a:rPr lang="en-US" sz="2200" dirty="0"/>
                  <a:t>Measure </a:t>
                </a:r>
                <a14:m>
                  <m:oMath xmlns:m="http://schemas.openxmlformats.org/officeDocument/2006/math">
                    <m:r>
                      <a:rPr lang="en-US" sz="2200" b="0" i="1" smtClean="0">
                        <a:latin typeface="Cambria Math" panose="02040503050406030204" pitchFamily="18" charset="0"/>
                      </a:rPr>
                      <m:t>𝑟</m:t>
                    </m:r>
                  </m:oMath>
                </a14:m>
                <a:r>
                  <a:rPr lang="en-US" sz="2200" b="0" dirty="0"/>
                  <a:t> from pivot:</a:t>
                </a:r>
              </a:p>
              <a:p>
                <a:pPr>
                  <a:lnSpc>
                    <a:spcPct val="150000"/>
                  </a:lnSpc>
                </a:pPr>
                <a14:m>
                  <m:oMathPara xmlns:m="http://schemas.openxmlformats.org/officeDocument/2006/math">
                    <m:oMathParaPr>
                      <m:jc m:val="left"/>
                    </m:oMathParaPr>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𝑊</m:t>
                          </m:r>
                        </m:e>
                        <m:sub>
                          <m:r>
                            <a:rPr lang="en-US" sz="2200" b="0" i="1" smtClean="0">
                              <a:latin typeface="Cambria Math" panose="02040503050406030204" pitchFamily="18" charset="0"/>
                            </a:rPr>
                            <m:t>1</m:t>
                          </m:r>
                        </m:sub>
                      </m:sSub>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𝑚</m:t>
                          </m:r>
                        </m:e>
                        <m:sub>
                          <m:r>
                            <a:rPr lang="en-US" sz="2200" b="0" i="1" smtClean="0">
                              <a:latin typeface="Cambria Math" panose="02040503050406030204" pitchFamily="18" charset="0"/>
                            </a:rPr>
                            <m:t>1</m:t>
                          </m:r>
                        </m:sub>
                      </m:sSub>
                      <m:r>
                        <a:rPr lang="en-US" sz="2200" b="0" i="1" smtClean="0">
                          <a:latin typeface="Cambria Math" panose="02040503050406030204" pitchFamily="18" charset="0"/>
                        </a:rPr>
                        <m:t>𝑔</m:t>
                      </m:r>
                      <m:r>
                        <a:rPr lang="en-US" sz="2200" b="0" i="1" smtClean="0">
                          <a:latin typeface="Cambria Math" panose="02040503050406030204" pitchFamily="18" charset="0"/>
                        </a:rPr>
                        <m:t>=26×9.8 </m:t>
                      </m:r>
                      <m:r>
                        <a:rPr lang="en-US" sz="2200" b="0" i="1" smtClean="0">
                          <a:latin typeface="Cambria Math" panose="02040503050406030204" pitchFamily="18" charset="0"/>
                        </a:rPr>
                        <m:t>𝑁</m:t>
                      </m:r>
                      <m:r>
                        <a:rPr lang="en-US" sz="2200" b="0" i="1" smtClean="0">
                          <a:latin typeface="Cambria Math" panose="02040503050406030204" pitchFamily="18" charset="0"/>
                        </a:rPr>
                        <m:t>=254.8 </m:t>
                      </m:r>
                      <m:r>
                        <a:rPr lang="en-US" sz="2200" b="0" i="1" smtClean="0">
                          <a:latin typeface="Cambria Math" panose="02040503050406030204" pitchFamily="18" charset="0"/>
                        </a:rPr>
                        <m:t>𝑁</m:t>
                      </m:r>
                    </m:oMath>
                  </m:oMathPara>
                </a14:m>
                <a:endParaRPr lang="en-US" sz="2200" b="0" dirty="0"/>
              </a:p>
              <a:p>
                <a:pPr>
                  <a:lnSpc>
                    <a:spcPct val="150000"/>
                  </a:lnSpc>
                </a:pPr>
                <a14:m>
                  <m:oMathPara xmlns:m="http://schemas.openxmlformats.org/officeDocument/2006/math">
                    <m:oMathParaPr>
                      <m:jc m:val="left"/>
                    </m:oMathParaPr>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𝑟</m:t>
                          </m:r>
                        </m:e>
                        <m:sub>
                          <m:r>
                            <a:rPr lang="en-US" sz="2200" b="0" i="1" smtClean="0">
                              <a:latin typeface="Cambria Math" panose="02040503050406030204" pitchFamily="18" charset="0"/>
                            </a:rPr>
                            <m:t>1</m:t>
                          </m:r>
                        </m:sub>
                      </m:sSub>
                      <m:r>
                        <a:rPr lang="en-US" sz="2200" b="0" i="1" smtClean="0">
                          <a:latin typeface="Cambria Math" panose="02040503050406030204" pitchFamily="18" charset="0"/>
                        </a:rPr>
                        <m:t>=1.6 </m:t>
                      </m:r>
                      <m:r>
                        <a:rPr lang="en-US" sz="2200" b="0" i="1" smtClean="0">
                          <a:latin typeface="Cambria Math" panose="02040503050406030204" pitchFamily="18" charset="0"/>
                        </a:rPr>
                        <m:t>𝑚</m:t>
                      </m:r>
                    </m:oMath>
                  </m:oMathPara>
                </a14:m>
                <a:endParaRPr lang="en-US" sz="2200" b="0" i="1" dirty="0">
                  <a:latin typeface="Cambria Math" panose="02040503050406030204" pitchFamily="18" charset="0"/>
                </a:endParaRPr>
              </a:p>
              <a:p>
                <a:pPr>
                  <a:lnSpc>
                    <a:spcPct val="150000"/>
                  </a:lnSpc>
                </a:pPr>
                <a14:m>
                  <m:oMathPara xmlns:m="http://schemas.openxmlformats.org/officeDocument/2006/math">
                    <m:oMathParaPr>
                      <m:jc m:val="left"/>
                    </m:oMathParaPr>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𝑊</m:t>
                          </m:r>
                        </m:e>
                        <m:sub>
                          <m:r>
                            <a:rPr lang="en-US" sz="2200" b="0" i="1" smtClean="0">
                              <a:latin typeface="Cambria Math" panose="02040503050406030204" pitchFamily="18" charset="0"/>
                            </a:rPr>
                            <m:t>2</m:t>
                          </m:r>
                        </m:sub>
                      </m:sSub>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𝑚</m:t>
                          </m:r>
                        </m:e>
                        <m:sub>
                          <m:r>
                            <a:rPr lang="en-US" sz="2200" b="0" i="1" smtClean="0">
                              <a:latin typeface="Cambria Math" panose="02040503050406030204" pitchFamily="18" charset="0"/>
                            </a:rPr>
                            <m:t>2</m:t>
                          </m:r>
                        </m:sub>
                      </m:sSub>
                      <m:r>
                        <a:rPr lang="en-US" sz="2200" b="0" i="1" smtClean="0">
                          <a:latin typeface="Cambria Math" panose="02040503050406030204" pitchFamily="18" charset="0"/>
                        </a:rPr>
                        <m:t>𝑔</m:t>
                      </m:r>
                      <m:r>
                        <a:rPr lang="en-US" sz="2200" b="0" i="1" smtClean="0">
                          <a:latin typeface="Cambria Math" panose="02040503050406030204" pitchFamily="18" charset="0"/>
                        </a:rPr>
                        <m:t>=313.6 </m:t>
                      </m:r>
                      <m:r>
                        <a:rPr lang="en-US" sz="2200" b="0" i="1" smtClean="0">
                          <a:latin typeface="Cambria Math" panose="02040503050406030204" pitchFamily="18" charset="0"/>
                        </a:rPr>
                        <m:t>𝑁</m:t>
                      </m:r>
                    </m:oMath>
                  </m:oMathPara>
                </a14:m>
                <a:endParaRPr lang="en-US" sz="2200" dirty="0"/>
              </a:p>
              <a:p>
                <a:pPr>
                  <a:lnSpc>
                    <a:spcPct val="150000"/>
                  </a:lnSpc>
                </a:pPr>
                <a14:m>
                  <m:oMathPara xmlns:m="http://schemas.openxmlformats.org/officeDocument/2006/math">
                    <m:oMathParaPr>
                      <m:jc m:val="left"/>
                    </m:oMathParaPr>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𝑟</m:t>
                          </m:r>
                        </m:e>
                        <m:sub>
                          <m:r>
                            <a:rPr lang="en-US" sz="2200" b="0" i="1" smtClean="0">
                              <a:latin typeface="Cambria Math" panose="02040503050406030204" pitchFamily="18" charset="0"/>
                            </a:rPr>
                            <m:t>2</m:t>
                          </m:r>
                        </m:sub>
                      </m:sSub>
                      <m:r>
                        <a:rPr lang="en-US" sz="2200" b="0" i="1" smtClean="0">
                          <a:latin typeface="Cambria Math" panose="02040503050406030204" pitchFamily="18" charset="0"/>
                        </a:rPr>
                        <m:t>=?</m:t>
                      </m:r>
                    </m:oMath>
                  </m:oMathPara>
                </a14:m>
                <a:endParaRPr lang="en-US" sz="2200" dirty="0"/>
              </a:p>
              <a:p>
                <a:pPr>
                  <a:lnSpc>
                    <a:spcPct val="150000"/>
                  </a:lnSpc>
                </a:pPr>
                <a14:m>
                  <m:oMathPara xmlns:m="http://schemas.openxmlformats.org/officeDocument/2006/math">
                    <m:oMathParaPr>
                      <m:jc m:val="left"/>
                    </m:oMathParaPr>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𝐹</m:t>
                          </m:r>
                        </m:e>
                        <m:sub>
                          <m:r>
                            <a:rPr lang="en-US" sz="2200" b="0" i="1" smtClean="0">
                              <a:latin typeface="Cambria Math" panose="02040503050406030204" pitchFamily="18" charset="0"/>
                            </a:rPr>
                            <m:t>𝑝</m:t>
                          </m:r>
                        </m:sub>
                      </m:sSub>
                      <m:r>
                        <a:rPr lang="en-US" sz="2200" b="0" i="1" smtClean="0">
                          <a:latin typeface="Cambria Math" panose="02040503050406030204" pitchFamily="18" charset="0"/>
                        </a:rPr>
                        <m:t>= ?     </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𝑟</m:t>
                          </m:r>
                        </m:e>
                        <m:sub>
                          <m:r>
                            <a:rPr lang="en-US" sz="2200" b="0" i="1" smtClean="0">
                              <a:latin typeface="Cambria Math" panose="02040503050406030204" pitchFamily="18" charset="0"/>
                            </a:rPr>
                            <m:t>𝑝</m:t>
                          </m:r>
                        </m:sub>
                      </m:sSub>
                      <m:r>
                        <a:rPr lang="en-US" sz="2200" b="0" i="1" smtClean="0">
                          <a:latin typeface="Cambria Math" panose="02040503050406030204" pitchFamily="18" charset="0"/>
                        </a:rPr>
                        <m:t>=0</m:t>
                      </m:r>
                    </m:oMath>
                  </m:oMathPara>
                </a14:m>
                <a:endParaRPr lang="en-US" sz="2200" dirty="0"/>
              </a:p>
              <a:p>
                <a:pPr algn="ctr">
                  <a:lnSpc>
                    <a:spcPct val="150000"/>
                  </a:lnSpc>
                </a:pPr>
                <a14:m>
                  <m:oMath xmlns:m="http://schemas.openxmlformats.org/officeDocument/2006/math">
                    <m:r>
                      <a:rPr lang="en-US" sz="2200" b="0" i="1" smtClean="0">
                        <a:latin typeface="Cambria Math" panose="02040503050406030204" pitchFamily="18" charset="0"/>
                      </a:rPr>
                      <m:t>𝜃</m:t>
                    </m:r>
                    <m:r>
                      <a:rPr lang="en-US" sz="2200" b="0" i="1" smtClean="0">
                        <a:latin typeface="Cambria Math" panose="02040503050406030204" pitchFamily="18" charset="0"/>
                      </a:rPr>
                      <m:t>=90°</m:t>
                    </m:r>
                  </m:oMath>
                </a14:m>
                <a:r>
                  <a:rPr lang="en-US" sz="2200" dirty="0"/>
                  <a:t> because </a:t>
                </a:r>
                <a14:m>
                  <m:oMath xmlns:m="http://schemas.openxmlformats.org/officeDocument/2006/math">
                    <m:r>
                      <a:rPr lang="en-US" sz="2200" b="0" i="1" smtClean="0">
                        <a:latin typeface="Cambria Math" panose="02040503050406030204" pitchFamily="18" charset="0"/>
                      </a:rPr>
                      <m:t>𝑊</m:t>
                    </m:r>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𝐹</m:t>
                        </m:r>
                      </m:e>
                      <m:sub>
                        <m:r>
                          <a:rPr lang="en-US" sz="2200" b="0" i="1" smtClean="0">
                            <a:latin typeface="Cambria Math" panose="02040503050406030204" pitchFamily="18" charset="0"/>
                          </a:rPr>
                          <m:t>𝑝</m:t>
                        </m:r>
                      </m:sub>
                    </m:sSub>
                    <m:r>
                      <a:rPr lang="en-US" sz="2200" b="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𝑟</m:t>
                    </m:r>
                  </m:oMath>
                </a14:m>
                <a:endParaRPr lang="en-US" sz="2200" dirty="0"/>
              </a:p>
            </p:txBody>
          </p:sp>
        </mc:Choice>
        <mc:Fallback xmlns="">
          <p:sp>
            <p:nvSpPr>
              <p:cNvPr id="8" name="TextBox 7"/>
              <p:cNvSpPr txBox="1">
                <a:spLocks noRot="1" noChangeAspect="1" noMove="1" noResize="1" noEditPoints="1" noAdjustHandles="1" noChangeArrowheads="1" noChangeShapeType="1" noTextEdit="1"/>
              </p:cNvSpPr>
              <p:nvPr/>
            </p:nvSpPr>
            <p:spPr>
              <a:xfrm>
                <a:off x="6671588" y="2774718"/>
                <a:ext cx="4869873" cy="3725507"/>
              </a:xfrm>
              <a:prstGeom prst="rect">
                <a:avLst/>
              </a:prstGeom>
              <a:blipFill>
                <a:blip r:embed="rId7"/>
                <a:stretch>
                  <a:fillRect l="-1498" b="-489"/>
                </a:stretch>
              </a:blipFill>
              <a:ln>
                <a:solidFill>
                  <a:schemeClr val="tx1"/>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757147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extLst mod="1"/>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1 [2]</a:t>
            </a:r>
          </a:p>
        </p:txBody>
      </p:sp>
      <p:sp>
        <p:nvSpPr>
          <p:cNvPr id="7" name="Rectangle 2"/>
          <p:cNvSpPr>
            <a:spLocks/>
          </p:cNvSpPr>
          <p:nvPr/>
        </p:nvSpPr>
        <p:spPr bwMode="auto">
          <a:xfrm>
            <a:off x="665322" y="1159860"/>
            <a:ext cx="11057286"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628650" indent="-514350"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endParaRPr lang="en-US" altLang="en-US" sz="2160" dirty="0">
              <a:latin typeface="Arial" panose="020B0604020202020204" pitchFamily="34" charset="0"/>
            </a:endParaRPr>
          </a:p>
        </p:txBody>
      </p:sp>
      <p:graphicFrame>
        <p:nvGraphicFramePr>
          <p:cNvPr id="2" name="Table 1"/>
          <p:cNvGraphicFramePr>
            <a:graphicFrameLocks noGrp="1"/>
          </p:cNvGraphicFramePr>
          <p:nvPr>
            <p:extLst/>
          </p:nvPr>
        </p:nvGraphicFramePr>
        <p:xfrm>
          <a:off x="912858" y="1047793"/>
          <a:ext cx="10628603" cy="1493520"/>
        </p:xfrm>
        <a:graphic>
          <a:graphicData uri="http://schemas.openxmlformats.org/drawingml/2006/table">
            <a:tbl>
              <a:tblPr>
                <a:tableStyleId>{5C22544A-7EE6-4342-B048-85BDC9FD1C3A}</a:tableStyleId>
              </a:tblPr>
              <a:tblGrid>
                <a:gridCol w="10628603">
                  <a:extLst>
                    <a:ext uri="{9D8B030D-6E8A-4147-A177-3AD203B41FA5}">
                      <a16:colId xmlns:a16="http://schemas.microsoft.com/office/drawing/2014/main" val="2431655905"/>
                    </a:ext>
                  </a:extLst>
                </a:gridCol>
              </a:tblGrid>
              <a:tr h="1195550">
                <a:tc>
                  <a:txBody>
                    <a:bodyPr/>
                    <a:lstStyle/>
                    <a:p>
                      <a:pPr>
                        <a:spcAft>
                          <a:spcPts val="600"/>
                        </a:spcAft>
                      </a:pPr>
                      <a:r>
                        <a:rPr lang="en-US" sz="2200" b="0" i="0" u="none" strike="noStrike" kern="1200" baseline="0" dirty="0">
                          <a:solidFill>
                            <a:schemeClr val="dk1"/>
                          </a:solidFill>
                          <a:latin typeface="+mn-lt"/>
                          <a:ea typeface="+mn-ea"/>
                          <a:cs typeface="+mn-cs"/>
                        </a:rPr>
                        <a:t>The two children are balanced on a seesaw of negligible mass. The first child has a mass of </a:t>
                      </a:r>
                      <a:r>
                        <a:rPr lang="en-US" sz="2200" b="1" i="0" u="none" strike="noStrike" kern="1200" baseline="0" dirty="0">
                          <a:solidFill>
                            <a:schemeClr val="dk1"/>
                          </a:solidFill>
                          <a:latin typeface="+mn-lt"/>
                          <a:ea typeface="+mn-ea"/>
                          <a:cs typeface="+mn-cs"/>
                        </a:rPr>
                        <a:t>26.0 kg</a:t>
                      </a:r>
                      <a:r>
                        <a:rPr lang="en-US" sz="2200" b="0" i="0" u="none" strike="noStrike" kern="1200" baseline="0" dirty="0">
                          <a:solidFill>
                            <a:schemeClr val="dk1"/>
                          </a:solidFill>
                          <a:latin typeface="+mn-lt"/>
                          <a:ea typeface="+mn-ea"/>
                          <a:cs typeface="+mn-cs"/>
                        </a:rPr>
                        <a:t> and sits </a:t>
                      </a:r>
                      <a:r>
                        <a:rPr lang="en-US" sz="2200" b="1" i="0" u="none" strike="noStrike" kern="1200" baseline="0" dirty="0">
                          <a:solidFill>
                            <a:schemeClr val="dk1"/>
                          </a:solidFill>
                          <a:latin typeface="+mn-lt"/>
                          <a:ea typeface="+mn-ea"/>
                          <a:cs typeface="+mn-cs"/>
                        </a:rPr>
                        <a:t>1.60 m</a:t>
                      </a:r>
                      <a:r>
                        <a:rPr lang="en-US" sz="2200" b="0" i="0" u="none" strike="noStrike" kern="1200" baseline="0" dirty="0">
                          <a:solidFill>
                            <a:schemeClr val="dk1"/>
                          </a:solidFill>
                          <a:latin typeface="+mn-lt"/>
                          <a:ea typeface="+mn-ea"/>
                          <a:cs typeface="+mn-cs"/>
                        </a:rPr>
                        <a:t> from the pivot.</a:t>
                      </a:r>
                    </a:p>
                    <a:p>
                      <a:pPr marL="342900" indent="-342900">
                        <a:spcAft>
                          <a:spcPts val="600"/>
                        </a:spcAft>
                        <a:buAutoNum type="alphaLcParenBoth"/>
                      </a:pPr>
                      <a:r>
                        <a:rPr lang="en-US" sz="2200" b="0" i="0" u="none" strike="noStrike" kern="1200" baseline="0" dirty="0">
                          <a:solidFill>
                            <a:schemeClr val="dk1"/>
                          </a:solidFill>
                          <a:latin typeface="+mn-lt"/>
                          <a:ea typeface="+mn-ea"/>
                          <a:cs typeface="+mn-cs"/>
                        </a:rPr>
                        <a:t>If the second child has a mass of </a:t>
                      </a:r>
                      <a:r>
                        <a:rPr lang="en-US" sz="2200" b="1" i="0" u="none" strike="noStrike" kern="1200" baseline="0" dirty="0">
                          <a:solidFill>
                            <a:schemeClr val="dk1"/>
                          </a:solidFill>
                          <a:latin typeface="+mn-lt"/>
                          <a:ea typeface="+mn-ea"/>
                          <a:cs typeface="+mn-cs"/>
                        </a:rPr>
                        <a:t>32.0 kg</a:t>
                      </a:r>
                      <a:r>
                        <a:rPr lang="en-US" sz="2200" b="0" i="0" u="none" strike="noStrike" kern="1200" baseline="0" dirty="0">
                          <a:solidFill>
                            <a:schemeClr val="dk1"/>
                          </a:solidFill>
                          <a:latin typeface="+mn-lt"/>
                          <a:ea typeface="+mn-ea"/>
                          <a:cs typeface="+mn-cs"/>
                        </a:rPr>
                        <a:t>, how far is she from the pivot? </a:t>
                      </a:r>
                    </a:p>
                    <a:p>
                      <a:pPr marL="342900" indent="-342900">
                        <a:spcAft>
                          <a:spcPts val="600"/>
                        </a:spcAft>
                        <a:buAutoNum type="alphaLcParenBoth"/>
                      </a:pPr>
                      <a:r>
                        <a:rPr lang="en-US" sz="2200" b="0" i="0" u="none" strike="noStrike" kern="1200" baseline="0" dirty="0">
                          <a:solidFill>
                            <a:schemeClr val="dk1"/>
                          </a:solidFill>
                          <a:latin typeface="+mn-lt"/>
                          <a:ea typeface="+mn-ea"/>
                          <a:cs typeface="+mn-cs"/>
                        </a:rPr>
                        <a:t>What is </a:t>
                      </a:r>
                      <a:r>
                        <a:rPr lang="en-US" sz="2200" b="0" i="1" u="none" strike="noStrike" kern="1200" baseline="0" dirty="0" err="1">
                          <a:solidFill>
                            <a:schemeClr val="dk1"/>
                          </a:solidFill>
                          <a:latin typeface="+mn-lt"/>
                          <a:ea typeface="+mn-ea"/>
                          <a:cs typeface="+mn-cs"/>
                        </a:rPr>
                        <a:t>F</a:t>
                      </a:r>
                      <a:r>
                        <a:rPr lang="en-US" sz="2200" b="0" i="0" u="none" strike="noStrike" kern="1200" baseline="0" dirty="0" err="1">
                          <a:solidFill>
                            <a:schemeClr val="dk1"/>
                          </a:solidFill>
                          <a:latin typeface="+mn-lt"/>
                          <a:ea typeface="+mn-ea"/>
                          <a:cs typeface="+mn-cs"/>
                        </a:rPr>
                        <a:t>p</a:t>
                      </a:r>
                      <a:r>
                        <a:rPr lang="en-US" sz="2200" b="0" i="0" u="none" strike="noStrike" kern="1200" baseline="0" dirty="0">
                          <a:solidFill>
                            <a:schemeClr val="dk1"/>
                          </a:solidFill>
                          <a:latin typeface="+mn-lt"/>
                          <a:ea typeface="+mn-ea"/>
                          <a:cs typeface="+mn-cs"/>
                        </a:rPr>
                        <a:t> , the supporting force exerted by the pivot?</a:t>
                      </a:r>
                      <a:endParaRPr lang="en-US" sz="2200" dirty="0">
                        <a:effectLst/>
                      </a:endParaRP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p:txBody>
          <a:bodyPr/>
          <a:lstStyle/>
          <a:p>
            <a:fld id="{A9A02BFA-1522-4890-AA2B-CDF5F633B528}" type="slidenum">
              <a:rPr lang="en-US" smtClean="0"/>
              <a:t>13</a:t>
            </a:fld>
            <a:endParaRPr lang="en-US"/>
          </a:p>
        </p:txBody>
      </p:sp>
      <p:pic>
        <p:nvPicPr>
          <p:cNvPr id="4" name="Picture 3"/>
          <p:cNvPicPr>
            <a:picLocks noChangeAspect="1"/>
          </p:cNvPicPr>
          <p:nvPr/>
        </p:nvPicPr>
        <p:blipFill>
          <a:blip r:embed="rId3"/>
          <a:stretch>
            <a:fillRect/>
          </a:stretch>
        </p:blipFill>
        <p:spPr>
          <a:xfrm>
            <a:off x="665322" y="2986427"/>
            <a:ext cx="3649387" cy="2826108"/>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4627423" y="2874359"/>
                <a:ext cx="6837218" cy="3267048"/>
              </a:xfrm>
              <a:prstGeom prst="rect">
                <a:avLst/>
              </a:prstGeom>
              <a:solidFill>
                <a:schemeClr val="bg1">
                  <a:lumMod val="95000"/>
                </a:schemeClr>
              </a:solidFill>
              <a:ln>
                <a:solidFill>
                  <a:schemeClr val="tx1"/>
                </a:solidFill>
              </a:ln>
            </p:spPr>
            <p:txBody>
              <a:bodyPr wrap="square" rtlCol="0">
                <a:spAutoFit/>
              </a:bodyPr>
              <a:lstStyle/>
              <a:p>
                <a:pPr>
                  <a:lnSpc>
                    <a:spcPct val="150000"/>
                  </a:lnSpc>
                  <a:spcAft>
                    <a:spcPts val="600"/>
                  </a:spcAft>
                </a:pPr>
                <a:r>
                  <a:rPr lang="en-US" sz="2200" b="0" dirty="0"/>
                  <a:t>sum of </a:t>
                </a:r>
                <a14:m>
                  <m:oMath xmlns:m="http://schemas.openxmlformats.org/officeDocument/2006/math">
                    <m:r>
                      <a:rPr lang="en-US" sz="2200" b="0" i="1" smtClean="0">
                        <a:latin typeface="Cambria Math" panose="02040503050406030204" pitchFamily="18" charset="0"/>
                      </a:rPr>
                      <m:t>𝜏</m:t>
                    </m:r>
                  </m:oMath>
                </a14:m>
                <a:r>
                  <a:rPr lang="en-US" sz="2200" dirty="0"/>
                  <a:t> = 0:</a:t>
                </a:r>
              </a:p>
              <a:p>
                <a:pPr>
                  <a:lnSpc>
                    <a:spcPct val="150000"/>
                  </a:lnSpc>
                  <a:spcAft>
                    <a:spcPts val="600"/>
                  </a:spcAft>
                </a:pPr>
                <a:r>
                  <a:rPr lang="en-US" sz="2200" dirty="0"/>
                  <a:t>	</a:t>
                </a:r>
                <a14:m>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𝜏</m:t>
                        </m:r>
                      </m:e>
                      <m:sub>
                        <m:r>
                          <a:rPr lang="en-US" sz="2200" b="0" i="1" smtClean="0">
                            <a:latin typeface="Cambria Math" panose="02040503050406030204" pitchFamily="18" charset="0"/>
                          </a:rPr>
                          <m:t>1</m:t>
                        </m:r>
                      </m:sub>
                    </m:sSub>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𝜏</m:t>
                        </m:r>
                      </m:e>
                      <m:sub>
                        <m:r>
                          <a:rPr lang="en-US" sz="2200" b="0" i="1" smtClean="0">
                            <a:latin typeface="Cambria Math" panose="02040503050406030204" pitchFamily="18" charset="0"/>
                          </a:rPr>
                          <m:t>2</m:t>
                        </m:r>
                      </m:sub>
                    </m:sSub>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𝜏</m:t>
                        </m:r>
                      </m:e>
                      <m:sub>
                        <m:r>
                          <a:rPr lang="en-US" sz="2200" b="0" i="1" smtClean="0">
                            <a:latin typeface="Cambria Math" panose="02040503050406030204" pitchFamily="18" charset="0"/>
                          </a:rPr>
                          <m:t>𝑝</m:t>
                        </m:r>
                      </m:sub>
                    </m:sSub>
                    <m:r>
                      <a:rPr lang="en-US" sz="2200" b="0" i="1" smtClean="0">
                        <a:latin typeface="Cambria Math" panose="02040503050406030204" pitchFamily="18" charset="0"/>
                      </a:rPr>
                      <m:t>=0</m:t>
                    </m:r>
                  </m:oMath>
                </a14:m>
                <a:endParaRPr lang="en-US" sz="2200" b="0" dirty="0"/>
              </a:p>
              <a:p>
                <a:pPr>
                  <a:lnSpc>
                    <a:spcPct val="150000"/>
                  </a:lnSpc>
                  <a:spcAft>
                    <a:spcPts val="600"/>
                  </a:spcAft>
                </a:pPr>
                <a:r>
                  <a:rPr lang="en-US" sz="2200" dirty="0"/>
                  <a:t>	</a:t>
                </a:r>
                <a14:m>
                  <m:oMath xmlns:m="http://schemas.openxmlformats.org/officeDocument/2006/math">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𝑊</m:t>
                        </m:r>
                      </m:e>
                      <m:sub>
                        <m:r>
                          <a:rPr lang="en-US" sz="2200" b="0" i="1" smtClean="0">
                            <a:latin typeface="Cambria Math" panose="02040503050406030204" pitchFamily="18" charset="0"/>
                          </a:rPr>
                          <m:t>1</m:t>
                        </m:r>
                      </m:sub>
                    </m:sSub>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𝑟</m:t>
                        </m:r>
                      </m:e>
                      <m:sub>
                        <m:r>
                          <a:rPr lang="en-US" sz="2200" b="0" i="1" smtClean="0">
                            <a:latin typeface="Cambria Math" panose="02040503050406030204" pitchFamily="18" charset="0"/>
                          </a:rPr>
                          <m:t>1</m:t>
                        </m:r>
                      </m:sub>
                    </m:sSub>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1" smtClean="0">
                            <a:latin typeface="Cambria Math" panose="02040503050406030204" pitchFamily="18" charset="0"/>
                          </a:rPr>
                          <m:t>90°</m:t>
                        </m:r>
                      </m:e>
                    </m:func>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𝑊</m:t>
                        </m:r>
                      </m:e>
                      <m:sub>
                        <m:r>
                          <a:rPr lang="en-US" sz="2200" b="0" i="1" smtClean="0">
                            <a:latin typeface="Cambria Math" panose="02040503050406030204" pitchFamily="18" charset="0"/>
                          </a:rPr>
                          <m:t>2</m:t>
                        </m:r>
                      </m:sub>
                    </m:sSub>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𝑟</m:t>
                        </m:r>
                      </m:e>
                      <m:sub>
                        <m:r>
                          <a:rPr lang="en-US" sz="2200" b="0" i="1" smtClean="0">
                            <a:latin typeface="Cambria Math" panose="02040503050406030204" pitchFamily="18" charset="0"/>
                          </a:rPr>
                          <m:t>2</m:t>
                        </m:r>
                      </m:sub>
                    </m:sSub>
                    <m:func>
                      <m:funcPr>
                        <m:ctrlPr>
                          <a:rPr lang="en-US" sz="2200" i="1">
                            <a:latin typeface="Cambria Math" panose="02040503050406030204" pitchFamily="18" charset="0"/>
                          </a:rPr>
                        </m:ctrlPr>
                      </m:funcPr>
                      <m:fName>
                        <m:r>
                          <m:rPr>
                            <m:sty m:val="p"/>
                          </m:rPr>
                          <a:rPr lang="en-US" sz="2200">
                            <a:latin typeface="Cambria Math" panose="02040503050406030204" pitchFamily="18" charset="0"/>
                          </a:rPr>
                          <m:t>sin</m:t>
                        </m:r>
                      </m:fName>
                      <m:e>
                        <m:r>
                          <a:rPr lang="en-US" sz="2200" i="1">
                            <a:latin typeface="Cambria Math" panose="02040503050406030204" pitchFamily="18" charset="0"/>
                          </a:rPr>
                          <m:t>90°</m:t>
                        </m:r>
                      </m:e>
                    </m:func>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𝐹</m:t>
                        </m:r>
                      </m:e>
                      <m:sub>
                        <m:r>
                          <a:rPr lang="en-US" sz="2200" b="0" i="1" smtClean="0">
                            <a:latin typeface="Cambria Math" panose="02040503050406030204" pitchFamily="18" charset="0"/>
                          </a:rPr>
                          <m:t>𝑝</m:t>
                        </m:r>
                      </m:sub>
                    </m:sSub>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𝑟</m:t>
                        </m:r>
                      </m:e>
                      <m:sub>
                        <m:r>
                          <a:rPr lang="en-US" sz="2200" b="0" i="1" smtClean="0">
                            <a:latin typeface="Cambria Math" panose="02040503050406030204" pitchFamily="18" charset="0"/>
                          </a:rPr>
                          <m:t>𝑝</m:t>
                        </m:r>
                      </m:sub>
                    </m:sSub>
                    <m:func>
                      <m:funcPr>
                        <m:ctrlPr>
                          <a:rPr lang="en-US" sz="2200" i="1">
                            <a:latin typeface="Cambria Math" panose="02040503050406030204" pitchFamily="18" charset="0"/>
                          </a:rPr>
                        </m:ctrlPr>
                      </m:funcPr>
                      <m:fName>
                        <m:r>
                          <m:rPr>
                            <m:sty m:val="p"/>
                          </m:rPr>
                          <a:rPr lang="en-US" sz="2200">
                            <a:latin typeface="Cambria Math" panose="02040503050406030204" pitchFamily="18" charset="0"/>
                          </a:rPr>
                          <m:t>sin</m:t>
                        </m:r>
                      </m:fName>
                      <m:e>
                        <m:r>
                          <a:rPr lang="en-US" sz="2200" i="1">
                            <a:latin typeface="Cambria Math" panose="02040503050406030204" pitchFamily="18" charset="0"/>
                          </a:rPr>
                          <m:t>90°</m:t>
                        </m:r>
                      </m:e>
                    </m:func>
                    <m:r>
                      <a:rPr lang="en-US" sz="2200" b="0" i="1" smtClean="0">
                        <a:latin typeface="Cambria Math" panose="02040503050406030204" pitchFamily="18" charset="0"/>
                      </a:rPr>
                      <m:t>=0</m:t>
                    </m:r>
                  </m:oMath>
                </a14:m>
                <a:endParaRPr lang="en-US" sz="2200" b="0" dirty="0"/>
              </a:p>
              <a:p>
                <a:pPr>
                  <a:lnSpc>
                    <a:spcPct val="150000"/>
                  </a:lnSpc>
                  <a:spcAft>
                    <a:spcPts val="600"/>
                  </a:spcAft>
                </a:pPr>
                <a:r>
                  <a:rPr lang="en-US" sz="2200" dirty="0"/>
                  <a:t>	</a:t>
                </a:r>
                <a14:m>
                  <m:oMath xmlns:m="http://schemas.openxmlformats.org/officeDocument/2006/math">
                    <m:r>
                      <a:rPr lang="en-US" sz="2200" b="0" i="1" smtClean="0">
                        <a:latin typeface="Cambria Math" panose="02040503050406030204" pitchFamily="18" charset="0"/>
                      </a:rPr>
                      <m:t>⇒</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254.8</m:t>
                        </m:r>
                      </m:e>
                    </m:d>
                    <m:d>
                      <m:dPr>
                        <m:ctrlPr>
                          <a:rPr lang="en-US" sz="2200" b="0" i="1" smtClean="0">
                            <a:latin typeface="Cambria Math" panose="02040503050406030204" pitchFamily="18" charset="0"/>
                          </a:rPr>
                        </m:ctrlPr>
                      </m:dPr>
                      <m:e>
                        <m:r>
                          <a:rPr lang="en-US" sz="2200" b="0" i="1" smtClean="0">
                            <a:latin typeface="Cambria Math" panose="02040503050406030204" pitchFamily="18" charset="0"/>
                          </a:rPr>
                          <m:t>1.6</m:t>
                        </m:r>
                      </m:e>
                    </m:d>
                    <m:r>
                      <a:rPr lang="en-US" sz="2200" b="0" i="1" smtClean="0">
                        <a:latin typeface="Cambria Math" panose="02040503050406030204" pitchFamily="18" charset="0"/>
                      </a:rPr>
                      <m:t>+</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313.6</m:t>
                        </m:r>
                      </m:e>
                    </m:d>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𝑟</m:t>
                        </m:r>
                      </m:e>
                      <m:sub>
                        <m:r>
                          <a:rPr lang="en-US" sz="2200" b="0" i="1" smtClean="0">
                            <a:latin typeface="Cambria Math" panose="02040503050406030204" pitchFamily="18" charset="0"/>
                          </a:rPr>
                          <m:t>2</m:t>
                        </m:r>
                      </m:sub>
                    </m:sSub>
                    <m:r>
                      <a:rPr lang="en-US" sz="2200" b="0" i="0" smtClean="0">
                        <a:latin typeface="Cambria Math" panose="02040503050406030204" pitchFamily="18" charset="0"/>
                      </a:rPr>
                      <m:t>+0=0</m:t>
                    </m:r>
                  </m:oMath>
                </a14:m>
                <a:endParaRPr lang="en-US" sz="2200" dirty="0"/>
              </a:p>
              <a:p>
                <a:pPr>
                  <a:lnSpc>
                    <a:spcPct val="150000"/>
                  </a:lnSpc>
                </a:pPr>
                <a:r>
                  <a:rPr lang="en-US" sz="2200" dirty="0"/>
                  <a:t>	</a:t>
                </a:r>
                <a14:m>
                  <m:oMath xmlns:m="http://schemas.openxmlformats.org/officeDocument/2006/math">
                    <m:r>
                      <a:rPr lang="en-US" sz="2200" b="0" i="1" smtClean="0">
                        <a:latin typeface="Cambria Math" panose="02040503050406030204" pitchFamily="18" charset="0"/>
                      </a:rPr>
                      <m:t>⇒  </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𝑟</m:t>
                        </m:r>
                      </m:e>
                      <m:sub>
                        <m:r>
                          <a:rPr lang="en-US" sz="2200" b="0" i="1" smtClean="0">
                            <a:latin typeface="Cambria Math" panose="02040503050406030204" pitchFamily="18" charset="0"/>
                          </a:rPr>
                          <m:t>2</m:t>
                        </m:r>
                      </m:sub>
                    </m:sSub>
                    <m:r>
                      <a:rPr lang="en-US" sz="2200" b="0" i="1" smtClean="0">
                        <a:latin typeface="Cambria Math" panose="02040503050406030204" pitchFamily="18" charset="0"/>
                      </a:rPr>
                      <m:t>=−</m:t>
                    </m:r>
                    <m:f>
                      <m:fPr>
                        <m:ctrlPr>
                          <a:rPr lang="en-US" sz="2200" b="0" i="1" smtClean="0">
                            <a:latin typeface="Cambria Math" panose="02040503050406030204" pitchFamily="18" charset="0"/>
                          </a:rPr>
                        </m:ctrlPr>
                      </m:fPr>
                      <m:num>
                        <m:d>
                          <m:dPr>
                            <m:ctrlPr>
                              <a:rPr lang="en-US" sz="2200" b="0" i="1" smtClean="0">
                                <a:latin typeface="Cambria Math" panose="02040503050406030204" pitchFamily="18" charset="0"/>
                              </a:rPr>
                            </m:ctrlPr>
                          </m:dPr>
                          <m:e>
                            <m:r>
                              <a:rPr lang="en-US" sz="2200" b="0" i="1" smtClean="0">
                                <a:latin typeface="Cambria Math" panose="02040503050406030204" pitchFamily="18" charset="0"/>
                              </a:rPr>
                              <m:t>254.8</m:t>
                            </m:r>
                          </m:e>
                        </m:d>
                        <m:d>
                          <m:dPr>
                            <m:ctrlPr>
                              <a:rPr lang="en-US" sz="2200" b="0" i="1" smtClean="0">
                                <a:latin typeface="Cambria Math" panose="02040503050406030204" pitchFamily="18" charset="0"/>
                              </a:rPr>
                            </m:ctrlPr>
                          </m:dPr>
                          <m:e>
                            <m:r>
                              <a:rPr lang="en-US" sz="2200" b="0" i="1" smtClean="0">
                                <a:latin typeface="Cambria Math" panose="02040503050406030204" pitchFamily="18" charset="0"/>
                              </a:rPr>
                              <m:t>1.6</m:t>
                            </m:r>
                          </m:e>
                        </m:d>
                      </m:num>
                      <m:den>
                        <m:r>
                          <a:rPr lang="en-US" sz="2200" b="0" i="1" smtClean="0">
                            <a:latin typeface="Cambria Math" panose="02040503050406030204" pitchFamily="18" charset="0"/>
                          </a:rPr>
                          <m:t>313.6</m:t>
                        </m:r>
                      </m:den>
                    </m:f>
                  </m:oMath>
                </a14:m>
                <a:r>
                  <a:rPr lang="en-US" sz="2200" dirty="0"/>
                  <a:t> m = </a:t>
                </a:r>
                <a:r>
                  <a:rPr lang="en-US" sz="2200" b="1" dirty="0"/>
                  <a:t>1.3 m</a:t>
                </a:r>
              </a:p>
            </p:txBody>
          </p:sp>
        </mc:Choice>
        <mc:Fallback xmlns="">
          <p:sp>
            <p:nvSpPr>
              <p:cNvPr id="8" name="TextBox 7"/>
              <p:cNvSpPr txBox="1">
                <a:spLocks noRot="1" noChangeAspect="1" noMove="1" noResize="1" noEditPoints="1" noAdjustHandles="1" noChangeArrowheads="1" noChangeShapeType="1" noTextEdit="1"/>
              </p:cNvSpPr>
              <p:nvPr/>
            </p:nvSpPr>
            <p:spPr>
              <a:xfrm>
                <a:off x="4627423" y="2874359"/>
                <a:ext cx="6837218" cy="3267048"/>
              </a:xfrm>
              <a:prstGeom prst="rect">
                <a:avLst/>
              </a:prstGeom>
              <a:blipFill>
                <a:blip r:embed="rId6"/>
                <a:stretch>
                  <a:fillRect l="-1068"/>
                </a:stretch>
              </a:blipFill>
              <a:ln>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7843824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1 [3]</a:t>
            </a:r>
          </a:p>
        </p:txBody>
      </p:sp>
      <p:sp>
        <p:nvSpPr>
          <p:cNvPr id="7" name="Rectangle 2"/>
          <p:cNvSpPr>
            <a:spLocks/>
          </p:cNvSpPr>
          <p:nvPr/>
        </p:nvSpPr>
        <p:spPr bwMode="auto">
          <a:xfrm>
            <a:off x="665322" y="1159860"/>
            <a:ext cx="11057286"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628650" indent="-514350"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endParaRPr lang="en-US" altLang="en-US" sz="2160" dirty="0">
              <a:latin typeface="Arial" panose="020B0604020202020204" pitchFamily="34" charset="0"/>
            </a:endParaRPr>
          </a:p>
        </p:txBody>
      </p:sp>
      <p:graphicFrame>
        <p:nvGraphicFramePr>
          <p:cNvPr id="2" name="Table 1"/>
          <p:cNvGraphicFramePr>
            <a:graphicFrameLocks noGrp="1"/>
          </p:cNvGraphicFramePr>
          <p:nvPr>
            <p:extLst/>
          </p:nvPr>
        </p:nvGraphicFramePr>
        <p:xfrm>
          <a:off x="912858" y="1047793"/>
          <a:ext cx="10628603" cy="1493520"/>
        </p:xfrm>
        <a:graphic>
          <a:graphicData uri="http://schemas.openxmlformats.org/drawingml/2006/table">
            <a:tbl>
              <a:tblPr>
                <a:tableStyleId>{5C22544A-7EE6-4342-B048-85BDC9FD1C3A}</a:tableStyleId>
              </a:tblPr>
              <a:tblGrid>
                <a:gridCol w="10628603">
                  <a:extLst>
                    <a:ext uri="{9D8B030D-6E8A-4147-A177-3AD203B41FA5}">
                      <a16:colId xmlns:a16="http://schemas.microsoft.com/office/drawing/2014/main" val="2431655905"/>
                    </a:ext>
                  </a:extLst>
                </a:gridCol>
              </a:tblGrid>
              <a:tr h="1195550">
                <a:tc>
                  <a:txBody>
                    <a:bodyPr/>
                    <a:lstStyle/>
                    <a:p>
                      <a:pPr>
                        <a:spcAft>
                          <a:spcPts val="600"/>
                        </a:spcAft>
                      </a:pPr>
                      <a:r>
                        <a:rPr lang="en-US" sz="2200" b="0" i="0" u="none" strike="noStrike" kern="1200" baseline="0" dirty="0">
                          <a:solidFill>
                            <a:schemeClr val="dk1"/>
                          </a:solidFill>
                          <a:latin typeface="+mn-lt"/>
                          <a:ea typeface="+mn-ea"/>
                          <a:cs typeface="+mn-cs"/>
                        </a:rPr>
                        <a:t>The two children are balanced on a seesaw of negligible mass. The first child has a mass of </a:t>
                      </a:r>
                      <a:r>
                        <a:rPr lang="en-US" sz="2200" b="1" i="0" u="none" strike="noStrike" kern="1200" baseline="0" dirty="0">
                          <a:solidFill>
                            <a:schemeClr val="dk1"/>
                          </a:solidFill>
                          <a:latin typeface="+mn-lt"/>
                          <a:ea typeface="+mn-ea"/>
                          <a:cs typeface="+mn-cs"/>
                        </a:rPr>
                        <a:t>26.0 kg</a:t>
                      </a:r>
                      <a:r>
                        <a:rPr lang="en-US" sz="2200" b="0" i="0" u="none" strike="noStrike" kern="1200" baseline="0" dirty="0">
                          <a:solidFill>
                            <a:schemeClr val="dk1"/>
                          </a:solidFill>
                          <a:latin typeface="+mn-lt"/>
                          <a:ea typeface="+mn-ea"/>
                          <a:cs typeface="+mn-cs"/>
                        </a:rPr>
                        <a:t> and sits </a:t>
                      </a:r>
                      <a:r>
                        <a:rPr lang="en-US" sz="2200" b="1" i="0" u="none" strike="noStrike" kern="1200" baseline="0" dirty="0">
                          <a:solidFill>
                            <a:schemeClr val="dk1"/>
                          </a:solidFill>
                          <a:latin typeface="+mn-lt"/>
                          <a:ea typeface="+mn-ea"/>
                          <a:cs typeface="+mn-cs"/>
                        </a:rPr>
                        <a:t>1.60 m</a:t>
                      </a:r>
                      <a:r>
                        <a:rPr lang="en-US" sz="2200" b="0" i="0" u="none" strike="noStrike" kern="1200" baseline="0" dirty="0">
                          <a:solidFill>
                            <a:schemeClr val="dk1"/>
                          </a:solidFill>
                          <a:latin typeface="+mn-lt"/>
                          <a:ea typeface="+mn-ea"/>
                          <a:cs typeface="+mn-cs"/>
                        </a:rPr>
                        <a:t> from the pivot.</a:t>
                      </a:r>
                    </a:p>
                    <a:p>
                      <a:pPr marL="342900" indent="-342900">
                        <a:spcAft>
                          <a:spcPts val="600"/>
                        </a:spcAft>
                        <a:buAutoNum type="alphaLcParenBoth"/>
                      </a:pPr>
                      <a:r>
                        <a:rPr lang="en-US" sz="2200" b="0" i="0" u="none" strike="noStrike" kern="1200" baseline="0" dirty="0">
                          <a:solidFill>
                            <a:schemeClr val="dk1"/>
                          </a:solidFill>
                          <a:latin typeface="+mn-lt"/>
                          <a:ea typeface="+mn-ea"/>
                          <a:cs typeface="+mn-cs"/>
                        </a:rPr>
                        <a:t>If the second child has a mass of </a:t>
                      </a:r>
                      <a:r>
                        <a:rPr lang="en-US" sz="2200" b="1" i="0" u="none" strike="noStrike" kern="1200" baseline="0" dirty="0">
                          <a:solidFill>
                            <a:schemeClr val="dk1"/>
                          </a:solidFill>
                          <a:latin typeface="+mn-lt"/>
                          <a:ea typeface="+mn-ea"/>
                          <a:cs typeface="+mn-cs"/>
                        </a:rPr>
                        <a:t>32.0 kg</a:t>
                      </a:r>
                      <a:r>
                        <a:rPr lang="en-US" sz="2200" b="0" i="0" u="none" strike="noStrike" kern="1200" baseline="0" dirty="0">
                          <a:solidFill>
                            <a:schemeClr val="dk1"/>
                          </a:solidFill>
                          <a:latin typeface="+mn-lt"/>
                          <a:ea typeface="+mn-ea"/>
                          <a:cs typeface="+mn-cs"/>
                        </a:rPr>
                        <a:t>, how far is she from the pivot? </a:t>
                      </a:r>
                    </a:p>
                    <a:p>
                      <a:pPr marL="342900" indent="-342900">
                        <a:spcAft>
                          <a:spcPts val="600"/>
                        </a:spcAft>
                        <a:buAutoNum type="alphaLcParenBoth"/>
                      </a:pPr>
                      <a:r>
                        <a:rPr lang="en-US" sz="2200" b="0" i="0" u="none" strike="noStrike" kern="1200" baseline="0" dirty="0">
                          <a:solidFill>
                            <a:schemeClr val="dk1"/>
                          </a:solidFill>
                          <a:latin typeface="+mn-lt"/>
                          <a:ea typeface="+mn-ea"/>
                          <a:cs typeface="+mn-cs"/>
                        </a:rPr>
                        <a:t>What is </a:t>
                      </a:r>
                      <a:r>
                        <a:rPr lang="en-US" sz="2200" b="0" i="1" u="none" strike="noStrike" kern="1200" baseline="0" dirty="0" err="1">
                          <a:solidFill>
                            <a:schemeClr val="dk1"/>
                          </a:solidFill>
                          <a:latin typeface="+mn-lt"/>
                          <a:ea typeface="+mn-ea"/>
                          <a:cs typeface="+mn-cs"/>
                        </a:rPr>
                        <a:t>F</a:t>
                      </a:r>
                      <a:r>
                        <a:rPr lang="en-US" sz="2200" b="0" i="0" u="none" strike="noStrike" kern="1200" baseline="0" dirty="0" err="1">
                          <a:solidFill>
                            <a:schemeClr val="dk1"/>
                          </a:solidFill>
                          <a:latin typeface="+mn-lt"/>
                          <a:ea typeface="+mn-ea"/>
                          <a:cs typeface="+mn-cs"/>
                        </a:rPr>
                        <a:t>p</a:t>
                      </a:r>
                      <a:r>
                        <a:rPr lang="en-US" sz="2200" b="0" i="0" u="none" strike="noStrike" kern="1200" baseline="0" dirty="0">
                          <a:solidFill>
                            <a:schemeClr val="dk1"/>
                          </a:solidFill>
                          <a:latin typeface="+mn-lt"/>
                          <a:ea typeface="+mn-ea"/>
                          <a:cs typeface="+mn-cs"/>
                        </a:rPr>
                        <a:t> , the supporting force exerted by the pivot?</a:t>
                      </a:r>
                      <a:endParaRPr lang="en-US" sz="2200" dirty="0">
                        <a:effectLst/>
                      </a:endParaRP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p:txBody>
          <a:bodyPr/>
          <a:lstStyle/>
          <a:p>
            <a:fld id="{A9A02BFA-1522-4890-AA2B-CDF5F633B528}" type="slidenum">
              <a:rPr lang="en-US" smtClean="0"/>
              <a:t>14</a:t>
            </a:fld>
            <a:endParaRPr lang="en-US"/>
          </a:p>
        </p:txBody>
      </p:sp>
      <p:pic>
        <p:nvPicPr>
          <p:cNvPr id="4" name="Picture 3"/>
          <p:cNvPicPr>
            <a:picLocks noChangeAspect="1"/>
          </p:cNvPicPr>
          <p:nvPr/>
        </p:nvPicPr>
        <p:blipFill>
          <a:blip r:embed="rId3"/>
          <a:stretch>
            <a:fillRect/>
          </a:stretch>
        </p:blipFill>
        <p:spPr>
          <a:xfrm>
            <a:off x="1274922" y="2869254"/>
            <a:ext cx="3649387" cy="2826108"/>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5611092" y="3090544"/>
                <a:ext cx="5070763" cy="2472023"/>
              </a:xfrm>
              <a:prstGeom prst="rect">
                <a:avLst/>
              </a:prstGeom>
              <a:solidFill>
                <a:schemeClr val="bg1">
                  <a:lumMod val="95000"/>
                </a:schemeClr>
              </a:solidFill>
              <a:ln>
                <a:solidFill>
                  <a:schemeClr val="tx1"/>
                </a:solidFill>
              </a:ln>
            </p:spPr>
            <p:txBody>
              <a:bodyPr wrap="square" rtlCol="0">
                <a:spAutoFit/>
              </a:bodyPr>
              <a:lstStyle/>
              <a:p>
                <a:pPr>
                  <a:lnSpc>
                    <a:spcPct val="150000"/>
                  </a:lnSpc>
                  <a:spcAft>
                    <a:spcPts val="600"/>
                  </a:spcAft>
                </a:pPr>
                <a:r>
                  <a:rPr lang="en-US" sz="2200" b="0" dirty="0"/>
                  <a:t>sum of </a:t>
                </a:r>
                <a14:m>
                  <m:oMath xmlns:m="http://schemas.openxmlformats.org/officeDocument/2006/math">
                    <m:r>
                      <a:rPr lang="en-US" sz="2200" b="0" i="1" smtClean="0">
                        <a:latin typeface="Cambria Math" panose="02040503050406030204" pitchFamily="18" charset="0"/>
                      </a:rPr>
                      <m:t>𝐹</m:t>
                    </m:r>
                  </m:oMath>
                </a14:m>
                <a:r>
                  <a:rPr lang="en-US" sz="2200" dirty="0"/>
                  <a:t> = 0:</a:t>
                </a:r>
              </a:p>
              <a:p>
                <a:pPr>
                  <a:lnSpc>
                    <a:spcPct val="150000"/>
                  </a:lnSpc>
                  <a:spcAft>
                    <a:spcPts val="600"/>
                  </a:spcAft>
                </a:pPr>
                <a:r>
                  <a:rPr lang="en-US" sz="2200" dirty="0"/>
                  <a:t>	</a:t>
                </a:r>
                <a14:m>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𝑊</m:t>
                        </m:r>
                      </m:e>
                      <m:sub>
                        <m:r>
                          <a:rPr lang="en-US" sz="2200" b="0" i="1" smtClean="0">
                            <a:latin typeface="Cambria Math" panose="02040503050406030204" pitchFamily="18" charset="0"/>
                          </a:rPr>
                          <m:t>1</m:t>
                        </m:r>
                      </m:sub>
                    </m:sSub>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𝑊</m:t>
                        </m:r>
                      </m:e>
                      <m:sub>
                        <m:r>
                          <a:rPr lang="en-US" sz="2200" b="0" i="1" smtClean="0">
                            <a:latin typeface="Cambria Math" panose="02040503050406030204" pitchFamily="18" charset="0"/>
                          </a:rPr>
                          <m:t>2</m:t>
                        </m:r>
                      </m:sub>
                    </m:sSub>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𝐹</m:t>
                        </m:r>
                      </m:e>
                      <m:sub>
                        <m:r>
                          <a:rPr lang="en-US" sz="2200" b="0" i="1" smtClean="0">
                            <a:latin typeface="Cambria Math" panose="02040503050406030204" pitchFamily="18" charset="0"/>
                          </a:rPr>
                          <m:t>𝑝</m:t>
                        </m:r>
                      </m:sub>
                    </m:sSub>
                    <m:r>
                      <a:rPr lang="en-US" sz="2200" b="0" i="1" smtClean="0">
                        <a:latin typeface="Cambria Math" panose="02040503050406030204" pitchFamily="18" charset="0"/>
                      </a:rPr>
                      <m:t>=0</m:t>
                    </m:r>
                  </m:oMath>
                </a14:m>
                <a:endParaRPr lang="en-US" sz="2200" b="0" dirty="0"/>
              </a:p>
              <a:p>
                <a:pPr>
                  <a:lnSpc>
                    <a:spcPct val="150000"/>
                  </a:lnSpc>
                  <a:spcAft>
                    <a:spcPts val="600"/>
                  </a:spcAft>
                </a:pPr>
                <a:r>
                  <a:rPr lang="en-US" sz="2200" dirty="0"/>
                  <a:t>	</a:t>
                </a:r>
                <a14:m>
                  <m:oMath xmlns:m="http://schemas.openxmlformats.org/officeDocument/2006/math">
                    <m:r>
                      <a:rPr lang="en-US" sz="2200" b="0" i="1" smtClean="0">
                        <a:latin typeface="Cambria Math" panose="02040503050406030204" pitchFamily="18" charset="0"/>
                      </a:rPr>
                      <m:t>⇒−254.8+</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−313.6</m:t>
                        </m:r>
                      </m:e>
                    </m:d>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𝐹</m:t>
                        </m:r>
                      </m:e>
                      <m:sub>
                        <m:r>
                          <a:rPr lang="en-US" sz="2200" b="0" i="1" smtClean="0">
                            <a:latin typeface="Cambria Math" panose="02040503050406030204" pitchFamily="18" charset="0"/>
                          </a:rPr>
                          <m:t>𝑝</m:t>
                        </m:r>
                      </m:sub>
                    </m:sSub>
                    <m:r>
                      <a:rPr lang="en-US" sz="2200" b="0" i="1" smtClean="0">
                        <a:latin typeface="Cambria Math" panose="02040503050406030204" pitchFamily="18" charset="0"/>
                      </a:rPr>
                      <m:t>=0</m:t>
                    </m:r>
                  </m:oMath>
                </a14:m>
                <a:endParaRPr lang="en-US" sz="2200" b="0" dirty="0"/>
              </a:p>
              <a:p>
                <a:pPr>
                  <a:lnSpc>
                    <a:spcPct val="150000"/>
                  </a:lnSpc>
                  <a:spcAft>
                    <a:spcPts val="600"/>
                  </a:spcAft>
                </a:pPr>
                <a:r>
                  <a:rPr lang="en-US" sz="2200" dirty="0"/>
                  <a:t>	</a:t>
                </a:r>
                <a14:m>
                  <m:oMath xmlns:m="http://schemas.openxmlformats.org/officeDocument/2006/math">
                    <m:r>
                      <a:rPr lang="en-US" sz="2200" b="0" i="1" smtClean="0">
                        <a:latin typeface="Cambria Math" panose="02040503050406030204" pitchFamily="18" charset="0"/>
                      </a:rPr>
                      <m:t>⇒ </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𝐹</m:t>
                        </m:r>
                      </m:e>
                      <m:sub>
                        <m:r>
                          <a:rPr lang="en-US" sz="2200" b="0" i="1" smtClean="0">
                            <a:latin typeface="Cambria Math" panose="02040503050406030204" pitchFamily="18" charset="0"/>
                          </a:rPr>
                          <m:t>𝑝</m:t>
                        </m:r>
                      </m:sub>
                    </m:sSub>
                    <m:r>
                      <a:rPr lang="en-US" sz="2200" b="0" i="0" smtClean="0">
                        <a:latin typeface="Cambria Math" panose="02040503050406030204" pitchFamily="18" charset="0"/>
                      </a:rPr>
                      <m:t>=</m:t>
                    </m:r>
                    <m:r>
                      <a:rPr lang="en-US" sz="2200" b="1" i="0" smtClean="0">
                        <a:latin typeface="Cambria Math" panose="02040503050406030204" pitchFamily="18" charset="0"/>
                      </a:rPr>
                      <m:t>𝟓𝟔𝟖</m:t>
                    </m:r>
                    <m:r>
                      <a:rPr lang="en-US" sz="2200" b="1" i="0" smtClean="0">
                        <a:latin typeface="Cambria Math" panose="02040503050406030204" pitchFamily="18" charset="0"/>
                      </a:rPr>
                      <m:t>.</m:t>
                    </m:r>
                    <m:r>
                      <a:rPr lang="en-US" sz="2200" b="1" i="0" smtClean="0">
                        <a:latin typeface="Cambria Math" panose="02040503050406030204" pitchFamily="18" charset="0"/>
                      </a:rPr>
                      <m:t>𝟒</m:t>
                    </m:r>
                    <m:r>
                      <a:rPr lang="en-US" sz="2200" b="1" i="0" smtClean="0">
                        <a:latin typeface="Cambria Math" panose="02040503050406030204" pitchFamily="18" charset="0"/>
                      </a:rPr>
                      <m:t> </m:t>
                    </m:r>
                    <m:r>
                      <a:rPr lang="en-US" sz="2200" b="1" i="0" smtClean="0">
                        <a:latin typeface="Cambria Math" panose="02040503050406030204" pitchFamily="18" charset="0"/>
                      </a:rPr>
                      <m:t>𝐍</m:t>
                    </m:r>
                  </m:oMath>
                </a14:m>
                <a:endParaRPr lang="en-US" sz="2200" b="1" dirty="0"/>
              </a:p>
            </p:txBody>
          </p:sp>
        </mc:Choice>
        <mc:Fallback xmlns="">
          <p:sp>
            <p:nvSpPr>
              <p:cNvPr id="8" name="TextBox 7"/>
              <p:cNvSpPr txBox="1">
                <a:spLocks noRot="1" noChangeAspect="1" noMove="1" noResize="1" noEditPoints="1" noAdjustHandles="1" noChangeArrowheads="1" noChangeShapeType="1" noTextEdit="1"/>
              </p:cNvSpPr>
              <p:nvPr/>
            </p:nvSpPr>
            <p:spPr>
              <a:xfrm>
                <a:off x="5611092" y="3090544"/>
                <a:ext cx="5070763" cy="2472023"/>
              </a:xfrm>
              <a:prstGeom prst="rect">
                <a:avLst/>
              </a:prstGeom>
              <a:blipFill>
                <a:blip r:embed="rId6"/>
                <a:stretch>
                  <a:fillRect l="-1439"/>
                </a:stretch>
              </a:blipFill>
              <a:ln>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239185872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2</a:t>
            </a:r>
          </a:p>
        </p:txBody>
      </p:sp>
      <p:sp>
        <p:nvSpPr>
          <p:cNvPr id="7" name="Rectangle 2"/>
          <p:cNvSpPr>
            <a:spLocks/>
          </p:cNvSpPr>
          <p:nvPr/>
        </p:nvSpPr>
        <p:spPr bwMode="auto">
          <a:xfrm>
            <a:off x="665322" y="1159860"/>
            <a:ext cx="11057286"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628650" indent="-514350"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endParaRPr lang="en-US" altLang="en-US" sz="2160" dirty="0">
              <a:latin typeface="Arial" panose="020B0604020202020204" pitchFamily="34" charset="0"/>
            </a:endParaRPr>
          </a:p>
        </p:txBody>
      </p:sp>
      <p:graphicFrame>
        <p:nvGraphicFramePr>
          <p:cNvPr id="2" name="Table 1"/>
          <p:cNvGraphicFramePr>
            <a:graphicFrameLocks noGrp="1"/>
          </p:cNvGraphicFramePr>
          <p:nvPr>
            <p:extLst/>
          </p:nvPr>
        </p:nvGraphicFramePr>
        <p:xfrm>
          <a:off x="912858" y="1047793"/>
          <a:ext cx="10628603" cy="1195550"/>
        </p:xfrm>
        <a:graphic>
          <a:graphicData uri="http://schemas.openxmlformats.org/drawingml/2006/table">
            <a:tbl>
              <a:tblPr>
                <a:tableStyleId>{5C22544A-7EE6-4342-B048-85BDC9FD1C3A}</a:tableStyleId>
              </a:tblPr>
              <a:tblGrid>
                <a:gridCol w="10628603">
                  <a:extLst>
                    <a:ext uri="{9D8B030D-6E8A-4147-A177-3AD203B41FA5}">
                      <a16:colId xmlns:a16="http://schemas.microsoft.com/office/drawing/2014/main" val="2431655905"/>
                    </a:ext>
                  </a:extLst>
                </a:gridCol>
              </a:tblGrid>
              <a:tr h="1195550">
                <a:tc>
                  <a:txBody>
                    <a:bodyPr/>
                    <a:lstStyle/>
                    <a:p>
                      <a:pPr marL="0" marR="0">
                        <a:spcBef>
                          <a:spcPts val="0"/>
                        </a:spcBef>
                        <a:spcAft>
                          <a:spcPts val="0"/>
                        </a:spcAft>
                      </a:pPr>
                      <a:r>
                        <a:rPr lang="en-US" sz="2400" dirty="0">
                          <a:effectLst/>
                        </a:rPr>
                        <a:t>A schoolyard teeter totter is a beam of length </a:t>
                      </a:r>
                      <a:r>
                        <a:rPr lang="en-US" sz="2400" b="1" dirty="0">
                          <a:effectLst/>
                        </a:rPr>
                        <a:t>5.2 m</a:t>
                      </a:r>
                      <a:r>
                        <a:rPr lang="en-US" sz="2400" dirty="0">
                          <a:effectLst/>
                        </a:rPr>
                        <a:t> and a mass of </a:t>
                      </a:r>
                      <a:r>
                        <a:rPr lang="en-US" sz="2400" b="1" dirty="0">
                          <a:effectLst/>
                        </a:rPr>
                        <a:t>26 kg</a:t>
                      </a:r>
                      <a:r>
                        <a:rPr lang="en-US" sz="2400" dirty="0">
                          <a:effectLst/>
                        </a:rPr>
                        <a:t>, with a </a:t>
                      </a:r>
                      <a:r>
                        <a:rPr lang="en-US" sz="2400" b="1" dirty="0">
                          <a:effectLst/>
                        </a:rPr>
                        <a:t>pivot in the center</a:t>
                      </a:r>
                      <a:r>
                        <a:rPr lang="en-US" sz="2400" dirty="0">
                          <a:effectLst/>
                        </a:rPr>
                        <a:t>. A </a:t>
                      </a:r>
                      <a:r>
                        <a:rPr lang="en-US" sz="2400" b="1" dirty="0">
                          <a:effectLst/>
                        </a:rPr>
                        <a:t>18-kg</a:t>
                      </a:r>
                      <a:r>
                        <a:rPr lang="en-US" sz="2400" dirty="0">
                          <a:effectLst/>
                        </a:rPr>
                        <a:t> child sits on one end of the teeter totter. Where should a parent push with a force of </a:t>
                      </a:r>
                      <a:r>
                        <a:rPr lang="en-US" sz="2400" b="1" dirty="0">
                          <a:effectLst/>
                        </a:rPr>
                        <a:t>210 N</a:t>
                      </a:r>
                      <a:r>
                        <a:rPr lang="en-US" sz="2400" dirty="0">
                          <a:effectLst/>
                        </a:rPr>
                        <a:t> in order to hold the teeter totter level?</a:t>
                      </a:r>
                    </a:p>
                  </a:txBody>
                  <a:tcPr marL="68580" marR="68580" marT="0" marB="0">
                    <a:noFill/>
                  </a:tcPr>
                </a:tc>
                <a:extLst>
                  <a:ext uri="{0D108BD9-81ED-4DB2-BD59-A6C34878D82A}">
                    <a16:rowId xmlns:a16="http://schemas.microsoft.com/office/drawing/2014/main" val="1543418714"/>
                  </a:ext>
                </a:extLst>
              </a:tr>
            </a:tbl>
          </a:graphicData>
        </a:graphic>
      </p:graphicFrame>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2911574791"/>
                  </p:ext>
                </p:extLst>
              </p:nvPr>
            </p:nvGraphicFramePr>
            <p:xfrm>
              <a:off x="1990360" y="2437764"/>
              <a:ext cx="8899314" cy="3799523"/>
            </p:xfrm>
            <a:graphic>
              <a:graphicData uri="http://schemas.openxmlformats.org/drawingml/2006/table">
                <a:tbl>
                  <a:tblPr>
                    <a:tableStyleId>{5C22544A-7EE6-4342-B048-85BDC9FD1C3A}</a:tableStyleId>
                  </a:tblPr>
                  <a:tblGrid>
                    <a:gridCol w="8899314">
                      <a:extLst>
                        <a:ext uri="{9D8B030D-6E8A-4147-A177-3AD203B41FA5}">
                          <a16:colId xmlns:a16="http://schemas.microsoft.com/office/drawing/2014/main" val="2431655905"/>
                        </a:ext>
                      </a:extLst>
                    </a:gridCol>
                  </a:tblGrid>
                  <a:tr h="3797239">
                    <a:tc>
                      <a:txBody>
                        <a:bodyPr/>
                        <a:lstStyle/>
                        <a:p>
                          <a:pPr marL="0" marR="0">
                            <a:spcBef>
                              <a:spcPts val="0"/>
                            </a:spcBef>
                            <a:spcAft>
                              <a:spcPts val="0"/>
                            </a:spcAft>
                          </a:pPr>
                          <a:r>
                            <a:rPr lang="en-US" sz="2400" i="0" dirty="0">
                              <a:effectLst/>
                            </a:rPr>
                            <a:t>Assume</a:t>
                          </a:r>
                          <a:r>
                            <a:rPr lang="en-US" sz="2400" i="0" baseline="0" dirty="0">
                              <a:effectLst/>
                            </a:rPr>
                            <a:t> pivot is at center:</a:t>
                          </a:r>
                        </a:p>
                        <a:p>
                          <a:pPr marL="457200" marR="0" lvl="1">
                            <a:spcBef>
                              <a:spcPts val="0"/>
                            </a:spcBef>
                            <a:spcAft>
                              <a:spcPts val="0"/>
                            </a:spcAft>
                          </a:pPr>
                          <a14:m>
                            <m:oMathPara xmlns:m="http://schemas.openxmlformats.org/officeDocument/2006/math">
                              <m:oMathParaPr>
                                <m:jc m:val="left"/>
                              </m:oMathParaPr>
                              <m:oMath xmlns:m="http://schemas.openxmlformats.org/officeDocument/2006/math">
                                <m:sSub>
                                  <m:sSubPr>
                                    <m:ctrlPr>
                                      <a:rPr lang="en-US" sz="2400" b="0" i="1" baseline="0" smtClean="0">
                                        <a:effectLst/>
                                        <a:latin typeface="Cambria Math" panose="02040503050406030204" pitchFamily="18" charset="0"/>
                                      </a:rPr>
                                    </m:ctrlPr>
                                  </m:sSubPr>
                                  <m:e>
                                    <m:r>
                                      <m:rPr>
                                        <m:sty m:val="p"/>
                                      </m:rPr>
                                      <a:rPr lang="en-US" sz="2400" b="0" i="0" baseline="0" smtClean="0">
                                        <a:effectLst/>
                                        <a:latin typeface="Cambria Math" panose="02040503050406030204" pitchFamily="18" charset="0"/>
                                      </a:rPr>
                                      <m:t>r</m:t>
                                    </m:r>
                                  </m:e>
                                  <m:sub>
                                    <m:r>
                                      <m:rPr>
                                        <m:sty m:val="p"/>
                                      </m:rPr>
                                      <a:rPr lang="en-US" sz="2400" b="0" i="0" baseline="0" smtClean="0">
                                        <a:effectLst/>
                                        <a:latin typeface="Cambria Math" panose="02040503050406030204" pitchFamily="18" charset="0"/>
                                      </a:rPr>
                                      <m:t>cg</m:t>
                                    </m:r>
                                  </m:sub>
                                </m:sSub>
                                <m:r>
                                  <a:rPr lang="en-US" sz="2400" b="0" i="0" baseline="0" smtClean="0">
                                    <a:effectLst/>
                                    <a:latin typeface="Cambria Math" panose="02040503050406030204" pitchFamily="18" charset="0"/>
                                  </a:rPr>
                                  <m:t>=0      </m:t>
                                </m:r>
                                <m:sSub>
                                  <m:sSubPr>
                                    <m:ctrlPr>
                                      <a:rPr lang="en-US" sz="2400" b="0" i="1" baseline="0" smtClean="0">
                                        <a:effectLst/>
                                        <a:latin typeface="Cambria Math" panose="02040503050406030204" pitchFamily="18" charset="0"/>
                                      </a:rPr>
                                    </m:ctrlPr>
                                  </m:sSubPr>
                                  <m:e>
                                    <m:r>
                                      <m:rPr>
                                        <m:sty m:val="p"/>
                                      </m:rPr>
                                      <a:rPr lang="en-US" sz="2400" b="0" i="0" baseline="0" smtClean="0">
                                        <a:effectLst/>
                                        <a:latin typeface="Cambria Math" panose="02040503050406030204" pitchFamily="18" charset="0"/>
                                      </a:rPr>
                                      <m:t>r</m:t>
                                    </m:r>
                                  </m:e>
                                  <m:sub>
                                    <m:r>
                                      <m:rPr>
                                        <m:sty m:val="p"/>
                                      </m:rPr>
                                      <a:rPr lang="en-US" sz="2400" b="0" i="0" baseline="0" smtClean="0">
                                        <a:effectLst/>
                                        <a:latin typeface="Cambria Math" panose="02040503050406030204" pitchFamily="18" charset="0"/>
                                      </a:rPr>
                                      <m:t>pivot</m:t>
                                    </m:r>
                                  </m:sub>
                                </m:sSub>
                                <m:r>
                                  <a:rPr lang="en-US" sz="2400" b="0" i="0" baseline="0" smtClean="0">
                                    <a:effectLst/>
                                    <a:latin typeface="Cambria Math" panose="02040503050406030204" pitchFamily="18" charset="0"/>
                                  </a:rPr>
                                  <m:t>=0       </m:t>
                                </m:r>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r</m:t>
                                    </m:r>
                                  </m:e>
                                  <m:sub>
                                    <m:r>
                                      <m:rPr>
                                        <m:sty m:val="p"/>
                                      </m:rPr>
                                      <a:rPr lang="en-US" sz="2400" b="0" i="0" smtClean="0">
                                        <a:effectLst/>
                                        <a:latin typeface="Cambria Math" panose="02040503050406030204" pitchFamily="18" charset="0"/>
                                      </a:rPr>
                                      <m:t>child</m:t>
                                    </m:r>
                                  </m:sub>
                                </m:sSub>
                                <m:r>
                                  <a:rPr lang="en-US" sz="2400" b="0" i="0" smtClean="0">
                                    <a:effectLst/>
                                    <a:latin typeface="Cambria Math" panose="02040503050406030204" pitchFamily="18" charset="0"/>
                                  </a:rPr>
                                  <m:t>=2.6 </m:t>
                                </m:r>
                                <m:r>
                                  <m:rPr>
                                    <m:sty m:val="p"/>
                                  </m:rPr>
                                  <a:rPr lang="en-US" sz="2400" b="0" i="0" smtClean="0">
                                    <a:effectLst/>
                                    <a:latin typeface="Cambria Math" panose="02040503050406030204" pitchFamily="18" charset="0"/>
                                  </a:rPr>
                                  <m:t>m</m:t>
                                </m:r>
                                <m:r>
                                  <a:rPr lang="en-US" sz="2400" b="0" i="0" smtClean="0">
                                    <a:effectLst/>
                                    <a:latin typeface="Cambria Math" panose="02040503050406030204" pitchFamily="18" charset="0"/>
                                  </a:rPr>
                                  <m:t>      </m:t>
                                </m:r>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r</m:t>
                                    </m:r>
                                  </m:e>
                                  <m:sub>
                                    <m:r>
                                      <m:rPr>
                                        <m:sty m:val="p"/>
                                      </m:rPr>
                                      <a:rPr lang="en-US" sz="2400" b="0" i="0" smtClean="0">
                                        <a:effectLst/>
                                        <a:latin typeface="Cambria Math" panose="02040503050406030204" pitchFamily="18" charset="0"/>
                                      </a:rPr>
                                      <m:t>parent</m:t>
                                    </m:r>
                                  </m:sub>
                                </m:sSub>
                                <m:r>
                                  <a:rPr lang="en-US" sz="2400" b="0" i="0" smtClean="0">
                                    <a:effectLst/>
                                    <a:latin typeface="Cambria Math" panose="02040503050406030204" pitchFamily="18" charset="0"/>
                                  </a:rPr>
                                  <m:t>= ?</m:t>
                                </m:r>
                              </m:oMath>
                            </m:oMathPara>
                          </a14:m>
                          <a:endParaRPr lang="en-US" sz="2400" b="0" i="0" dirty="0">
                            <a:effectLst/>
                          </a:endParaRPr>
                        </a:p>
                        <a:p>
                          <a:pPr marL="457200" marR="0" lvl="1" algn="l">
                            <a:spcBef>
                              <a:spcPts val="0"/>
                            </a:spcBef>
                            <a:spcAft>
                              <a:spcPts val="0"/>
                            </a:spcAft>
                          </a:pPr>
                          <a:endParaRPr lang="en-US" sz="2400" i="0" dirty="0">
                            <a:effectLst/>
                          </a:endParaRPr>
                        </a:p>
                        <a:p>
                          <a:pPr marL="457200" marR="0" lvl="1" algn="l">
                            <a:spcBef>
                              <a:spcPts val="0"/>
                            </a:spcBef>
                            <a:spcAft>
                              <a:spcPts val="600"/>
                            </a:spcAft>
                          </a:pPr>
                          <a:r>
                            <a:rPr lang="en-US" sz="2400" i="0" dirty="0">
                              <a:effectLst/>
                            </a:rPr>
                            <a:t>sum</a:t>
                          </a:r>
                          <a:r>
                            <a:rPr lang="en-US" sz="2400" i="0" baseline="0" dirty="0">
                              <a:effectLst/>
                            </a:rPr>
                            <a:t> of </a:t>
                          </a:r>
                          <a14:m>
                            <m:oMath xmlns:m="http://schemas.openxmlformats.org/officeDocument/2006/math">
                              <m:r>
                                <m:rPr>
                                  <m:sty m:val="p"/>
                                </m:rPr>
                                <a:rPr lang="en-US" sz="2400" b="0" i="0" baseline="0" smtClean="0">
                                  <a:effectLst/>
                                  <a:latin typeface="Cambria Math" panose="02040503050406030204" pitchFamily="18" charset="0"/>
                                </a:rPr>
                                <m:t>τ</m:t>
                              </m:r>
                              <m:r>
                                <a:rPr lang="en-US" sz="2400" b="0" i="0" baseline="0" smtClean="0">
                                  <a:effectLst/>
                                  <a:latin typeface="Cambria Math" panose="02040503050406030204" pitchFamily="18" charset="0"/>
                                </a:rPr>
                                <m:t>=0</m:t>
                              </m:r>
                            </m:oMath>
                          </a14:m>
                          <a:r>
                            <a:rPr lang="en-US" sz="2400" i="0" dirty="0">
                              <a:effectLst/>
                            </a:rPr>
                            <a:t>    =&gt;    </a:t>
                          </a:r>
                          <a14:m>
                            <m:oMath xmlns:m="http://schemas.openxmlformats.org/officeDocument/2006/math">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τ</m:t>
                                  </m:r>
                                </m:e>
                                <m:sub>
                                  <m:r>
                                    <m:rPr>
                                      <m:sty m:val="p"/>
                                    </m:rPr>
                                    <a:rPr lang="en-US" sz="2400" b="0" i="0" smtClean="0">
                                      <a:effectLst/>
                                      <a:latin typeface="Cambria Math" panose="02040503050406030204" pitchFamily="18" charset="0"/>
                                    </a:rPr>
                                    <m:t>cg</m:t>
                                  </m:r>
                                </m:sub>
                              </m:sSub>
                              <m:r>
                                <a:rPr lang="en-US" sz="2400" b="0" i="0" smtClean="0">
                                  <a:effectLst/>
                                  <a:latin typeface="Cambria Math" panose="02040503050406030204" pitchFamily="18" charset="0"/>
                                </a:rPr>
                                <m:t>+</m:t>
                              </m:r>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τ</m:t>
                                  </m:r>
                                </m:e>
                                <m:sub>
                                  <m:r>
                                    <m:rPr>
                                      <m:sty m:val="p"/>
                                    </m:rPr>
                                    <a:rPr lang="en-US" sz="2400" b="0" i="0" smtClean="0">
                                      <a:effectLst/>
                                      <a:latin typeface="Cambria Math" panose="02040503050406030204" pitchFamily="18" charset="0"/>
                                    </a:rPr>
                                    <m:t>pivot</m:t>
                                  </m:r>
                                </m:sub>
                              </m:sSub>
                              <m:r>
                                <a:rPr lang="en-US" sz="2400" b="0" i="0" smtClean="0">
                                  <a:effectLst/>
                                  <a:latin typeface="Cambria Math" panose="02040503050406030204" pitchFamily="18" charset="0"/>
                                </a:rPr>
                                <m:t>+</m:t>
                              </m:r>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τ</m:t>
                                  </m:r>
                                </m:e>
                                <m:sub>
                                  <m:r>
                                    <m:rPr>
                                      <m:sty m:val="p"/>
                                    </m:rPr>
                                    <a:rPr lang="en-US" sz="2400" b="0" i="0" smtClean="0">
                                      <a:effectLst/>
                                      <a:latin typeface="Cambria Math" panose="02040503050406030204" pitchFamily="18" charset="0"/>
                                    </a:rPr>
                                    <m:t>child</m:t>
                                  </m:r>
                                </m:sub>
                              </m:sSub>
                              <m:r>
                                <a:rPr lang="en-US" sz="2400" b="0" i="0" smtClean="0">
                                  <a:effectLst/>
                                  <a:latin typeface="Cambria Math" panose="02040503050406030204" pitchFamily="18" charset="0"/>
                                </a:rPr>
                                <m:t>+</m:t>
                              </m:r>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τ</m:t>
                                  </m:r>
                                </m:e>
                                <m:sub>
                                  <m:r>
                                    <m:rPr>
                                      <m:sty m:val="p"/>
                                    </m:rPr>
                                    <a:rPr lang="en-US" sz="2400" b="0" i="0" smtClean="0">
                                      <a:effectLst/>
                                      <a:latin typeface="Cambria Math" panose="02040503050406030204" pitchFamily="18" charset="0"/>
                                    </a:rPr>
                                    <m:t>parent</m:t>
                                  </m:r>
                                </m:sub>
                              </m:sSub>
                              <m:r>
                                <a:rPr lang="en-US" sz="2400" b="0" i="0" smtClean="0">
                                  <a:effectLst/>
                                  <a:latin typeface="Cambria Math" panose="02040503050406030204" pitchFamily="18" charset="0"/>
                                </a:rPr>
                                <m:t>=0</m:t>
                              </m:r>
                            </m:oMath>
                          </a14:m>
                          <a:endParaRPr lang="en-US" sz="2400" i="0" dirty="0">
                            <a:effectLst/>
                          </a:endParaRPr>
                        </a:p>
                        <a:p>
                          <a:pPr marL="2286000" marR="0" lvl="5" algn="l">
                            <a:spcBef>
                              <a:spcPts val="0"/>
                            </a:spcBef>
                            <a:spcAft>
                              <a:spcPts val="600"/>
                            </a:spcAft>
                          </a:pPr>
                          <a:r>
                            <a:rPr lang="en-US" sz="2400" i="0" dirty="0">
                              <a:effectLst/>
                            </a:rPr>
                            <a:t>=&gt;    </a:t>
                          </a:r>
                          <a14:m>
                            <m:oMath xmlns:m="http://schemas.openxmlformats.org/officeDocument/2006/math">
                              <m:r>
                                <a:rPr lang="en-US" sz="2400" b="0" i="0" smtClean="0">
                                  <a:effectLst/>
                                  <a:latin typeface="Cambria Math" panose="02040503050406030204" pitchFamily="18" charset="0"/>
                                </a:rPr>
                                <m:t>0+0+</m:t>
                              </m:r>
                              <m:d>
                                <m:dPr>
                                  <m:ctrlPr>
                                    <a:rPr lang="en-US" sz="2400" b="0" i="1" smtClean="0">
                                      <a:effectLst/>
                                      <a:latin typeface="Cambria Math" panose="02040503050406030204" pitchFamily="18" charset="0"/>
                                    </a:rPr>
                                  </m:ctrlPr>
                                </m:dPr>
                                <m:e>
                                  <m:r>
                                    <m:rPr>
                                      <m:sty m:val="p"/>
                                    </m:rPr>
                                    <a:rPr lang="en-US" sz="2400" b="0" i="0" smtClean="0">
                                      <a:effectLst/>
                                      <a:latin typeface="Cambria Math" panose="02040503050406030204" pitchFamily="18" charset="0"/>
                                    </a:rPr>
                                    <m:t>mg</m:t>
                                  </m:r>
                                </m:e>
                              </m:d>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r</m:t>
                                  </m:r>
                                </m:e>
                                <m:sub>
                                  <m:r>
                                    <m:rPr>
                                      <m:sty m:val="p"/>
                                    </m:rPr>
                                    <a:rPr lang="en-US" sz="2400" b="0" i="0" smtClean="0">
                                      <a:effectLst/>
                                      <a:latin typeface="Cambria Math" panose="02040503050406030204" pitchFamily="18" charset="0"/>
                                    </a:rPr>
                                    <m:t>child</m:t>
                                  </m:r>
                                </m:sub>
                              </m:sSub>
                              <m:r>
                                <a:rPr lang="en-US" sz="2400" b="0" i="0" smtClean="0">
                                  <a:effectLst/>
                                  <a:latin typeface="Cambria Math" panose="02040503050406030204" pitchFamily="18" charset="0"/>
                                </a:rPr>
                                <m:t>−</m:t>
                              </m:r>
                              <m:d>
                                <m:dPr>
                                  <m:ctrlPr>
                                    <a:rPr lang="en-US" sz="2400" b="0" i="1" smtClean="0">
                                      <a:effectLst/>
                                      <a:latin typeface="Cambria Math" panose="02040503050406030204" pitchFamily="18" charset="0"/>
                                    </a:rPr>
                                  </m:ctrlPr>
                                </m:dPr>
                                <m:e>
                                  <m:r>
                                    <a:rPr lang="en-US" sz="2400" b="0" i="0" smtClean="0">
                                      <a:effectLst/>
                                      <a:latin typeface="Cambria Math" panose="02040503050406030204" pitchFamily="18" charset="0"/>
                                    </a:rPr>
                                    <m:t>210</m:t>
                                  </m:r>
                                </m:e>
                              </m:d>
                              <m:d>
                                <m:dPr>
                                  <m:ctrlPr>
                                    <a:rPr lang="en-US" sz="2400" b="0" i="1" smtClean="0">
                                      <a:effectLst/>
                                      <a:latin typeface="Cambria Math" panose="02040503050406030204" pitchFamily="18" charset="0"/>
                                    </a:rPr>
                                  </m:ctrlPr>
                                </m:dPr>
                                <m:e>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r</m:t>
                                      </m:r>
                                    </m:e>
                                    <m:sub>
                                      <m:r>
                                        <m:rPr>
                                          <m:sty m:val="p"/>
                                        </m:rPr>
                                        <a:rPr lang="en-US" sz="2400" b="0" i="0" smtClean="0">
                                          <a:effectLst/>
                                          <a:latin typeface="Cambria Math" panose="02040503050406030204" pitchFamily="18" charset="0"/>
                                        </a:rPr>
                                        <m:t>parent</m:t>
                                      </m:r>
                                    </m:sub>
                                  </m:sSub>
                                </m:e>
                              </m:d>
                              <m:r>
                                <a:rPr lang="en-US" sz="2400" b="0" i="0" smtClean="0">
                                  <a:effectLst/>
                                  <a:latin typeface="Cambria Math" panose="02040503050406030204" pitchFamily="18" charset="0"/>
                                </a:rPr>
                                <m:t>=0</m:t>
                              </m:r>
                            </m:oMath>
                          </a14:m>
                          <a:endParaRPr lang="en-US" sz="2400" i="0" dirty="0">
                            <a:effectLst/>
                          </a:endParaRPr>
                        </a:p>
                        <a:p>
                          <a:pPr marL="2628900" marR="0" lvl="5" indent="-342900" algn="l">
                            <a:spcBef>
                              <a:spcPts val="0"/>
                            </a:spcBef>
                            <a:spcAft>
                              <a:spcPts val="600"/>
                            </a:spcAft>
                            <a:buFont typeface="Symbol" panose="05050102010706020507" pitchFamily="18" charset="2"/>
                            <a:buChar char="Þ"/>
                          </a:pPr>
                          <a:r>
                            <a:rPr lang="en-US" sz="2400" b="0" i="0" dirty="0">
                              <a:effectLst/>
                            </a:rPr>
                            <a:t>    </a:t>
                          </a:r>
                          <a14:m>
                            <m:oMath xmlns:m="http://schemas.openxmlformats.org/officeDocument/2006/math">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r</m:t>
                                  </m:r>
                                </m:e>
                                <m:sub>
                                  <m:r>
                                    <m:rPr>
                                      <m:sty m:val="p"/>
                                    </m:rPr>
                                    <a:rPr lang="en-US" sz="2400" b="0" i="0" smtClean="0">
                                      <a:effectLst/>
                                      <a:latin typeface="Cambria Math" panose="02040503050406030204" pitchFamily="18" charset="0"/>
                                    </a:rPr>
                                    <m:t>parent</m:t>
                                  </m:r>
                                </m:sub>
                              </m:sSub>
                              <m:r>
                                <a:rPr lang="en-US" sz="2400" b="0" i="0" smtClean="0">
                                  <a:effectLst/>
                                  <a:latin typeface="Cambria Math" panose="02040503050406030204" pitchFamily="18" charset="0"/>
                                </a:rPr>
                                <m:t>=</m:t>
                              </m:r>
                              <m:f>
                                <m:fPr>
                                  <m:ctrlPr>
                                    <a:rPr lang="en-US" sz="2400" b="0" i="1" smtClean="0">
                                      <a:effectLst/>
                                      <a:latin typeface="Cambria Math" panose="02040503050406030204" pitchFamily="18" charset="0"/>
                                    </a:rPr>
                                  </m:ctrlPr>
                                </m:fPr>
                                <m:num>
                                  <m:d>
                                    <m:dPr>
                                      <m:ctrlPr>
                                        <a:rPr lang="en-US" sz="2400" b="0" i="1" smtClean="0">
                                          <a:effectLst/>
                                          <a:latin typeface="Cambria Math" panose="02040503050406030204" pitchFamily="18" charset="0"/>
                                        </a:rPr>
                                      </m:ctrlPr>
                                    </m:dPr>
                                    <m:e>
                                      <m:r>
                                        <m:rPr>
                                          <m:sty m:val="p"/>
                                        </m:rPr>
                                        <a:rPr lang="en-US" sz="2400" b="0" i="0" smtClean="0">
                                          <a:effectLst/>
                                          <a:latin typeface="Cambria Math" panose="02040503050406030204" pitchFamily="18" charset="0"/>
                                        </a:rPr>
                                        <m:t>mg</m:t>
                                      </m:r>
                                    </m:e>
                                  </m:d>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r</m:t>
                                      </m:r>
                                    </m:e>
                                    <m:sub>
                                      <m:r>
                                        <m:rPr>
                                          <m:sty m:val="p"/>
                                        </m:rPr>
                                        <a:rPr lang="en-US" sz="2400" b="0" i="0" smtClean="0">
                                          <a:effectLst/>
                                          <a:latin typeface="Cambria Math" panose="02040503050406030204" pitchFamily="18" charset="0"/>
                                        </a:rPr>
                                        <m:t>child</m:t>
                                      </m:r>
                                    </m:sub>
                                  </m:sSub>
                                </m:num>
                                <m:den>
                                  <m:r>
                                    <a:rPr lang="en-US" sz="2400" b="0" i="0" smtClean="0">
                                      <a:effectLst/>
                                      <a:latin typeface="Cambria Math" panose="02040503050406030204" pitchFamily="18" charset="0"/>
                                    </a:rPr>
                                    <m:t>210</m:t>
                                  </m:r>
                                </m:den>
                              </m:f>
                            </m:oMath>
                          </a14:m>
                          <a:endParaRPr lang="en-US" sz="2400" i="0" dirty="0">
                            <a:effectLst/>
                          </a:endParaRPr>
                        </a:p>
                        <a:p>
                          <a:pPr marL="2628900" marR="0" lvl="5" indent="-342900" algn="l">
                            <a:spcBef>
                              <a:spcPts val="0"/>
                            </a:spcBef>
                            <a:spcAft>
                              <a:spcPts val="600"/>
                            </a:spcAft>
                            <a:buFont typeface="Symbol" panose="05050102010706020507" pitchFamily="18" charset="2"/>
                            <a:buChar char="Þ"/>
                          </a:pPr>
                          <a:r>
                            <a:rPr lang="en-US" sz="2400" i="0" dirty="0">
                              <a:effectLst/>
                            </a:rPr>
                            <a:t>    </a:t>
                          </a:r>
                          <a14:m>
                            <m:oMath xmlns:m="http://schemas.openxmlformats.org/officeDocument/2006/math">
                              <m:sSub>
                                <m:sSubPr>
                                  <m:ctrlPr>
                                    <a:rPr lang="en-US" sz="2400" b="0" i="1" smtClean="0">
                                      <a:effectLst/>
                                      <a:latin typeface="Cambria Math" panose="02040503050406030204" pitchFamily="18" charset="0"/>
                                    </a:rPr>
                                  </m:ctrlPr>
                                </m:sSubPr>
                                <m:e>
                                  <m:r>
                                    <m:rPr>
                                      <m:sty m:val="p"/>
                                    </m:rPr>
                                    <a:rPr lang="en-US" sz="2400" b="0" i="0" smtClean="0">
                                      <a:effectLst/>
                                      <a:latin typeface="Cambria Math" panose="02040503050406030204" pitchFamily="18" charset="0"/>
                                    </a:rPr>
                                    <m:t>r</m:t>
                                  </m:r>
                                </m:e>
                                <m:sub>
                                  <m:r>
                                    <m:rPr>
                                      <m:sty m:val="p"/>
                                    </m:rPr>
                                    <a:rPr lang="en-US" sz="2400" b="0" i="0" smtClean="0">
                                      <a:effectLst/>
                                      <a:latin typeface="Cambria Math" panose="02040503050406030204" pitchFamily="18" charset="0"/>
                                    </a:rPr>
                                    <m:t>parent</m:t>
                                  </m:r>
                                </m:sub>
                              </m:sSub>
                              <m:r>
                                <a:rPr lang="en-US" sz="2400" b="0" i="0" smtClean="0">
                                  <a:effectLst/>
                                  <a:latin typeface="Cambria Math" panose="02040503050406030204" pitchFamily="18" charset="0"/>
                                </a:rPr>
                                <m:t>=2.18 </m:t>
                              </m:r>
                              <m:r>
                                <m:rPr>
                                  <m:sty m:val="p"/>
                                </m:rPr>
                                <a:rPr lang="en-US" sz="2400" b="0" i="0" smtClean="0">
                                  <a:effectLst/>
                                  <a:latin typeface="Cambria Math" panose="02040503050406030204" pitchFamily="18" charset="0"/>
                                </a:rPr>
                                <m:t>m</m:t>
                              </m:r>
                            </m:oMath>
                          </a14:m>
                          <a:endParaRPr lang="en-US" sz="2400" i="0" dirty="0">
                            <a:effectLst/>
                          </a:endParaRPr>
                        </a:p>
                        <a:p>
                          <a:pPr marL="2286000" marR="0" lvl="5" indent="0" algn="l">
                            <a:spcBef>
                              <a:spcPts val="0"/>
                            </a:spcBef>
                            <a:spcAft>
                              <a:spcPts val="600"/>
                            </a:spcAft>
                            <a:buFont typeface="Symbol" panose="05050102010706020507" pitchFamily="18" charset="2"/>
                            <a:buNone/>
                          </a:pPr>
                          <a:endParaRPr lang="en-US" sz="1400" i="0" dirty="0">
                            <a:effectLst/>
                          </a:endParaRPr>
                        </a:p>
                        <a:p>
                          <a:pPr marL="0" marR="0" lvl="0" indent="0" algn="l">
                            <a:spcBef>
                              <a:spcPts val="0"/>
                            </a:spcBef>
                            <a:spcAft>
                              <a:spcPts val="600"/>
                            </a:spcAft>
                            <a:buFont typeface="Symbol" panose="05050102010706020507" pitchFamily="18" charset="2"/>
                            <a:buNone/>
                          </a:pPr>
                          <a:r>
                            <a:rPr lang="en-US" sz="2000" i="0" dirty="0">
                              <a:effectLst/>
                            </a:rPr>
                            <a:t>i.e. the  parent should</a:t>
                          </a:r>
                          <a:r>
                            <a:rPr lang="en-US" sz="2000" i="0" baseline="0" dirty="0">
                              <a:effectLst/>
                            </a:rPr>
                            <a:t> push 2.18 m away from the </a:t>
                          </a:r>
                          <a:r>
                            <a:rPr lang="en-US" sz="2000" b="1" i="0" baseline="0" dirty="0">
                              <a:effectLst/>
                            </a:rPr>
                            <a:t>pivot </a:t>
                          </a:r>
                          <a:endParaRPr lang="en-US" sz="2000" i="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2911574791"/>
                  </p:ext>
                </p:extLst>
              </p:nvPr>
            </p:nvGraphicFramePr>
            <p:xfrm>
              <a:off x="1990360" y="2437764"/>
              <a:ext cx="8899314" cy="3799523"/>
            </p:xfrm>
            <a:graphic>
              <a:graphicData uri="http://schemas.openxmlformats.org/drawingml/2006/table">
                <a:tbl>
                  <a:tblPr>
                    <a:tableStyleId>{5C22544A-7EE6-4342-B048-85BDC9FD1C3A}</a:tableStyleId>
                  </a:tblPr>
                  <a:tblGrid>
                    <a:gridCol w="8899314">
                      <a:extLst>
                        <a:ext uri="{9D8B030D-6E8A-4147-A177-3AD203B41FA5}">
                          <a16:colId xmlns:a16="http://schemas.microsoft.com/office/drawing/2014/main" val="2431655905"/>
                        </a:ext>
                      </a:extLst>
                    </a:gridCol>
                  </a:tblGrid>
                  <a:tr h="3799523">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6"/>
                          <a:stretch>
                            <a:fillRect l="-68" t="-2400" r="-137" b="-3840"/>
                          </a:stretch>
                        </a:blipFill>
                      </a:tcPr>
                    </a:tc>
                    <a:extLst>
                      <a:ext uri="{0D108BD9-81ED-4DB2-BD59-A6C34878D82A}">
                        <a16:rowId xmlns:a16="http://schemas.microsoft.com/office/drawing/2014/main" val="1543418714"/>
                      </a:ext>
                    </a:extLst>
                  </a:tr>
                </a:tbl>
              </a:graphicData>
            </a:graphic>
          </p:graphicFrame>
        </mc:Fallback>
      </mc:AlternateContent>
      <p:sp>
        <p:nvSpPr>
          <p:cNvPr id="3" name="Slide Number Placeholder 2"/>
          <p:cNvSpPr>
            <a:spLocks noGrp="1"/>
          </p:cNvSpPr>
          <p:nvPr>
            <p:ph type="sldNum" sz="quarter" idx="12"/>
          </p:nvPr>
        </p:nvSpPr>
        <p:spPr/>
        <p:txBody>
          <a:bodyPr/>
          <a:lstStyle/>
          <a:p>
            <a:fld id="{A9A02BFA-1522-4890-AA2B-CDF5F633B528}" type="slidenum">
              <a:rPr lang="en-US" smtClean="0"/>
              <a:t>15</a:t>
            </a:fld>
            <a:endParaRPr lang="en-US"/>
          </a:p>
        </p:txBody>
      </p:sp>
    </p:spTree>
    <p:custDataLst>
      <p:tags r:id="rId1"/>
    </p:custDataLst>
    <p:extLst>
      <p:ext uri="{BB962C8B-B14F-4D97-AF65-F5344CB8AC3E}">
        <p14:creationId xmlns:p14="http://schemas.microsoft.com/office/powerpoint/2010/main" val="351793182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a:t>
            </a:r>
            <a:r>
              <a:rPr lang="en-US" altLang="en-US" sz="2700" dirty="0" smtClean="0">
                <a:latin typeface="Arial" panose="020B0604020202020204" pitchFamily="34" charset="0"/>
              </a:rPr>
              <a:t>3 [1]</a:t>
            </a:r>
            <a:endParaRPr lang="en-US" altLang="en-US" sz="2700" dirty="0">
              <a:latin typeface="Arial" panose="020B0604020202020204" pitchFamily="34" charset="0"/>
            </a:endParaRPr>
          </a:p>
        </p:txBody>
      </p:sp>
      <p:sp>
        <p:nvSpPr>
          <p:cNvPr id="7" name="Rectangle 2"/>
          <p:cNvSpPr>
            <a:spLocks/>
          </p:cNvSpPr>
          <p:nvPr/>
        </p:nvSpPr>
        <p:spPr bwMode="auto">
          <a:xfrm>
            <a:off x="665322" y="1159860"/>
            <a:ext cx="11057286"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628650" indent="-514350"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endParaRPr lang="en-US" altLang="en-US" sz="2160" dirty="0">
              <a:latin typeface="Arial" panose="020B0604020202020204" pitchFamily="34" charset="0"/>
            </a:endParaRPr>
          </a:p>
        </p:txBody>
      </p:sp>
      <mc:AlternateContent xmlns:mc="http://schemas.openxmlformats.org/markup-compatibility/2006" xmlns:a14="http://schemas.microsoft.com/office/drawing/2010/main">
        <mc:Choice Requires="a14">
          <p:graphicFrame>
            <p:nvGraphicFramePr>
              <p:cNvPr id="2" name="Table 1"/>
              <p:cNvGraphicFramePr>
                <a:graphicFrameLocks noGrp="1"/>
              </p:cNvGraphicFramePr>
              <p:nvPr>
                <p:extLst>
                  <p:ext uri="{D42A27DB-BD31-4B8C-83A1-F6EECF244321}">
                    <p14:modId xmlns:p14="http://schemas.microsoft.com/office/powerpoint/2010/main" val="1128330556"/>
                  </p:ext>
                </p:extLst>
              </p:nvPr>
            </p:nvGraphicFramePr>
            <p:xfrm>
              <a:off x="592170" y="869805"/>
              <a:ext cx="10932778" cy="1463040"/>
            </p:xfrm>
            <a:graphic>
              <a:graphicData uri="http://schemas.openxmlformats.org/drawingml/2006/table">
                <a:tbl>
                  <a:tblPr>
                    <a:tableStyleId>{5C22544A-7EE6-4342-B048-85BDC9FD1C3A}</a:tableStyleId>
                  </a:tblPr>
                  <a:tblGrid>
                    <a:gridCol w="10932778">
                      <a:extLst>
                        <a:ext uri="{9D8B030D-6E8A-4147-A177-3AD203B41FA5}">
                          <a16:colId xmlns:a16="http://schemas.microsoft.com/office/drawing/2014/main" val="2431655905"/>
                        </a:ext>
                      </a:extLst>
                    </a:gridCol>
                  </a:tblGrid>
                  <a:tr h="1195550">
                    <a:tc>
                      <a:txBody>
                        <a:bodyPr/>
                        <a:lstStyle/>
                        <a:p>
                          <a:r>
                            <a:rPr lang="en-US" sz="2400" b="0" i="0" u="none" strike="noStrike" kern="1200" baseline="0" dirty="0">
                              <a:solidFill>
                                <a:schemeClr val="dk1"/>
                              </a:solidFill>
                              <a:latin typeface="+mn-lt"/>
                              <a:ea typeface="+mn-ea"/>
                              <a:cs typeface="+mn-cs"/>
                            </a:rPr>
                            <a:t>In the picture below, the mass of the pole is </a:t>
                          </a:r>
                          <a:r>
                            <a:rPr lang="en-US" sz="2400" b="1" i="0" u="none" strike="noStrike" kern="1200" baseline="0" dirty="0">
                              <a:solidFill>
                                <a:schemeClr val="dk1"/>
                              </a:solidFill>
                              <a:latin typeface="+mn-lt"/>
                              <a:ea typeface="+mn-ea"/>
                              <a:cs typeface="+mn-cs"/>
                            </a:rPr>
                            <a:t>5 kg</a:t>
                          </a:r>
                          <a:r>
                            <a:rPr lang="en-US" sz="2400" b="0" i="0" u="none" strike="noStrike" kern="1200" baseline="0" dirty="0">
                              <a:solidFill>
                                <a:schemeClr val="dk1"/>
                              </a:solidFill>
                              <a:latin typeface="+mn-lt"/>
                              <a:ea typeface="+mn-ea"/>
                              <a:cs typeface="+mn-cs"/>
                            </a:rPr>
                            <a:t>. The hands are </a:t>
                          </a:r>
                          <a:r>
                            <a:rPr lang="en-US" sz="2400" b="1" i="0" u="none" strike="noStrike" kern="1200" baseline="0" dirty="0">
                              <a:solidFill>
                                <a:schemeClr val="dk1"/>
                              </a:solidFill>
                              <a:latin typeface="+mn-lt"/>
                              <a:ea typeface="+mn-ea"/>
                              <a:cs typeface="+mn-cs"/>
                            </a:rPr>
                            <a:t>0.900 m</a:t>
                          </a:r>
                          <a:r>
                            <a:rPr lang="en-US" sz="2400" b="0" i="0" u="none" strike="noStrike" kern="1200" baseline="0" dirty="0">
                              <a:solidFill>
                                <a:schemeClr val="dk1"/>
                              </a:solidFill>
                              <a:latin typeface="+mn-lt"/>
                              <a:ea typeface="+mn-ea"/>
                              <a:cs typeface="+mn-cs"/>
                            </a:rPr>
                            <a:t> apart, and the center-of-gravity (CG) of the pole is </a:t>
                          </a:r>
                          <a:r>
                            <a:rPr lang="en-US" sz="2400" b="1" i="0" u="none" strike="noStrike" kern="1200" baseline="0" dirty="0">
                              <a:solidFill>
                                <a:schemeClr val="dk1"/>
                              </a:solidFill>
                              <a:latin typeface="+mn-lt"/>
                              <a:ea typeface="+mn-ea"/>
                              <a:cs typeface="+mn-cs"/>
                            </a:rPr>
                            <a:t>0.45 m</a:t>
                          </a:r>
                          <a:r>
                            <a:rPr lang="en-US" sz="2400" b="0" i="0" u="none" strike="noStrike" kern="1200" baseline="0" dirty="0">
                              <a:solidFill>
                                <a:schemeClr val="dk1"/>
                              </a:solidFill>
                              <a:latin typeface="+mn-lt"/>
                              <a:ea typeface="+mn-ea"/>
                              <a:cs typeface="+mn-cs"/>
                            </a:rPr>
                            <a:t> from the left hand.  </a:t>
                          </a:r>
                        </a:p>
                        <a:p>
                          <a:r>
                            <a:rPr lang="en-US" sz="2400" b="0" i="0" u="none" strike="noStrike" kern="1200" baseline="0" dirty="0">
                              <a:solidFill>
                                <a:schemeClr val="dk1"/>
                              </a:solidFill>
                              <a:latin typeface="+mn-lt"/>
                              <a:ea typeface="+mn-ea"/>
                              <a:cs typeface="+mn-cs"/>
                            </a:rPr>
                            <a:t>(a) Calculate </a:t>
                          </a:r>
                          <a14:m>
                            <m:oMath xmlns:m="http://schemas.openxmlformats.org/officeDocument/2006/math">
                              <m:sSub>
                                <m:sSubPr>
                                  <m:ctrlPr>
                                    <a:rPr lang="en-US" sz="2400" b="0" i="1" u="none" strike="noStrike" kern="1200" baseline="0" dirty="0" smtClean="0">
                                      <a:solidFill>
                                        <a:schemeClr val="dk1"/>
                                      </a:solidFill>
                                      <a:latin typeface="Cambria Math" panose="02040503050406030204" pitchFamily="18" charset="0"/>
                                      <a:ea typeface="+mn-ea"/>
                                      <a:cs typeface="+mn-cs"/>
                                    </a:rPr>
                                  </m:ctrlPr>
                                </m:sSubPr>
                                <m:e>
                                  <m:r>
                                    <a:rPr lang="en-US" sz="2400" b="0" i="1" u="none" strike="noStrike" kern="1200" baseline="0" dirty="0" smtClean="0">
                                      <a:solidFill>
                                        <a:schemeClr val="dk1"/>
                                      </a:solidFill>
                                      <a:latin typeface="Cambria Math" panose="02040503050406030204" pitchFamily="18" charset="0"/>
                                      <a:ea typeface="+mn-ea"/>
                                      <a:cs typeface="+mn-cs"/>
                                    </a:rPr>
                                    <m:t>𝐹</m:t>
                                  </m:r>
                                </m:e>
                                <m:sub>
                                  <m:r>
                                    <a:rPr lang="en-US" sz="2400" b="0" i="1" u="none" strike="noStrike" kern="1200" baseline="0" dirty="0" smtClean="0">
                                      <a:solidFill>
                                        <a:schemeClr val="dk1"/>
                                      </a:solidFill>
                                      <a:latin typeface="Cambria Math" panose="02040503050406030204" pitchFamily="18" charset="0"/>
                                      <a:ea typeface="+mn-ea"/>
                                      <a:cs typeface="+mn-cs"/>
                                    </a:rPr>
                                    <m:t>𝑅</m:t>
                                  </m:r>
                                </m:sub>
                              </m:sSub>
                            </m:oMath>
                          </a14:m>
                          <a:r>
                            <a:rPr lang="en-US" sz="2400" b="0" i="1" u="none" strike="noStrike" kern="1200" baseline="0" dirty="0">
                              <a:solidFill>
                                <a:schemeClr val="dk1"/>
                              </a:solidFill>
                              <a:latin typeface="+mn-lt"/>
                              <a:ea typeface="+mn-ea"/>
                              <a:cs typeface="+mn-cs"/>
                            </a:rPr>
                            <a:t> </a:t>
                          </a:r>
                          <a:r>
                            <a:rPr lang="en-US" sz="2400" b="0" i="0" u="none" strike="noStrike" kern="1200" baseline="0" dirty="0">
                              <a:solidFill>
                                <a:schemeClr val="dk1"/>
                              </a:solidFill>
                              <a:latin typeface="+mn-lt"/>
                              <a:ea typeface="+mn-ea"/>
                              <a:cs typeface="+mn-cs"/>
                            </a:rPr>
                            <a:t>, the force exerted by the right hand, and</a:t>
                          </a:r>
                        </a:p>
                        <a:p>
                          <a:r>
                            <a:rPr lang="en-US" sz="2400" b="0" i="0" u="none" strike="noStrike" kern="1200" baseline="0" dirty="0">
                              <a:solidFill>
                                <a:schemeClr val="dk1"/>
                              </a:solidFill>
                              <a:latin typeface="+mn-lt"/>
                              <a:ea typeface="+mn-ea"/>
                              <a:cs typeface="+mn-cs"/>
                            </a:rPr>
                            <a:t>(b) Calculate </a:t>
                          </a:r>
                          <a14:m>
                            <m:oMath xmlns:m="http://schemas.openxmlformats.org/officeDocument/2006/math">
                              <m:sSub>
                                <m:sSubPr>
                                  <m:ctrlPr>
                                    <a:rPr lang="en-US" sz="2400" b="0" i="1" u="none" strike="noStrike" kern="1200" baseline="0" smtClean="0">
                                      <a:solidFill>
                                        <a:schemeClr val="dk1"/>
                                      </a:solidFill>
                                      <a:latin typeface="Cambria Math" panose="02040503050406030204" pitchFamily="18" charset="0"/>
                                      <a:ea typeface="+mn-ea"/>
                                      <a:cs typeface="+mn-cs"/>
                                    </a:rPr>
                                  </m:ctrlPr>
                                </m:sSubPr>
                                <m:e>
                                  <m:r>
                                    <a:rPr lang="en-US" sz="2400" b="0" i="1" u="none" strike="noStrike" kern="1200" baseline="0" smtClean="0">
                                      <a:solidFill>
                                        <a:schemeClr val="dk1"/>
                                      </a:solidFill>
                                      <a:latin typeface="Cambria Math" panose="02040503050406030204" pitchFamily="18" charset="0"/>
                                      <a:ea typeface="+mn-ea"/>
                                      <a:cs typeface="+mn-cs"/>
                                    </a:rPr>
                                    <m:t>𝐹</m:t>
                                  </m:r>
                                </m:e>
                                <m:sub>
                                  <m:r>
                                    <a:rPr lang="en-US" sz="2400" b="0" i="1" u="none" strike="noStrike" kern="1200" baseline="0" smtClean="0">
                                      <a:solidFill>
                                        <a:schemeClr val="dk1"/>
                                      </a:solidFill>
                                      <a:latin typeface="Cambria Math" panose="02040503050406030204" pitchFamily="18" charset="0"/>
                                      <a:ea typeface="+mn-ea"/>
                                      <a:cs typeface="+mn-cs"/>
                                    </a:rPr>
                                    <m:t>𝐿</m:t>
                                  </m:r>
                                </m:sub>
                              </m:sSub>
                            </m:oMath>
                          </a14:m>
                          <a:r>
                            <a:rPr lang="en-US" sz="2400" b="0" i="1" u="none" strike="noStrike" kern="1200" baseline="0" dirty="0">
                              <a:solidFill>
                                <a:schemeClr val="dk1"/>
                              </a:solidFill>
                              <a:latin typeface="+mn-lt"/>
                              <a:ea typeface="+mn-ea"/>
                              <a:cs typeface="+mn-cs"/>
                            </a:rPr>
                            <a:t> </a:t>
                          </a:r>
                          <a:r>
                            <a:rPr lang="en-US" sz="2400" b="0" i="0" u="none" strike="noStrike" kern="1200" baseline="0" dirty="0">
                              <a:solidFill>
                                <a:schemeClr val="dk1"/>
                              </a:solidFill>
                              <a:latin typeface="+mn-lt"/>
                              <a:ea typeface="+mn-ea"/>
                              <a:cs typeface="+mn-cs"/>
                            </a:rPr>
                            <a:t>, the force exerted by the left hand.</a:t>
                          </a:r>
                          <a:endParaRPr lang="en-US" sz="3200" dirty="0">
                            <a:effectLst/>
                          </a:endParaRPr>
                        </a:p>
                      </a:txBody>
                      <a:tcPr marL="68580" marR="68580" marT="0" marB="0">
                        <a:noFill/>
                      </a:tcPr>
                    </a:tc>
                    <a:extLst>
                      <a:ext uri="{0D108BD9-81ED-4DB2-BD59-A6C34878D82A}">
                        <a16:rowId xmlns:a16="http://schemas.microsoft.com/office/drawing/2014/main" val="1543418714"/>
                      </a:ext>
                    </a:extLst>
                  </a:tr>
                </a:tbl>
              </a:graphicData>
            </a:graphic>
          </p:graphicFrame>
        </mc:Choice>
        <mc:Fallback xmlns="">
          <p:graphicFrame>
            <p:nvGraphicFramePr>
              <p:cNvPr id="2" name="Table 1"/>
              <p:cNvGraphicFramePr>
                <a:graphicFrameLocks noGrp="1"/>
              </p:cNvGraphicFramePr>
              <p:nvPr>
                <p:extLst>
                  <p:ext uri="{D42A27DB-BD31-4B8C-83A1-F6EECF244321}">
                    <p14:modId xmlns:p14="http://schemas.microsoft.com/office/powerpoint/2010/main" val="1128330556"/>
                  </p:ext>
                </p:extLst>
              </p:nvPr>
            </p:nvGraphicFramePr>
            <p:xfrm>
              <a:off x="592170" y="869805"/>
              <a:ext cx="10932778" cy="1463040"/>
            </p:xfrm>
            <a:graphic>
              <a:graphicData uri="http://schemas.openxmlformats.org/drawingml/2006/table">
                <a:tbl>
                  <a:tblPr>
                    <a:tableStyleId>{5C22544A-7EE6-4342-B048-85BDC9FD1C3A}</a:tableStyleId>
                  </a:tblPr>
                  <a:tblGrid>
                    <a:gridCol w="10932778">
                      <a:extLst>
                        <a:ext uri="{9D8B030D-6E8A-4147-A177-3AD203B41FA5}">
                          <a16:colId xmlns:a16="http://schemas.microsoft.com/office/drawing/2014/main" val="2431655905"/>
                        </a:ext>
                      </a:extLst>
                    </a:gridCol>
                  </a:tblGrid>
                  <a:tr h="1463040">
                    <a:tc>
                      <a:txBody>
                        <a:bodyPr/>
                        <a:lstStyle/>
                        <a:p>
                          <a:endParaRPr lang="en-US"/>
                        </a:p>
                      </a:txBody>
                      <a:tcPr marL="68580" marR="68580" marT="0" marB="0">
                        <a:blipFill>
                          <a:blip r:embed="rId6"/>
                          <a:stretch>
                            <a:fillRect l="-56" t="-6224" r="-111" b="-12448"/>
                          </a:stretch>
                        </a:blipFill>
                      </a:tcPr>
                    </a:tc>
                    <a:extLst>
                      <a:ext uri="{0D108BD9-81ED-4DB2-BD59-A6C34878D82A}">
                        <a16:rowId xmlns:a16="http://schemas.microsoft.com/office/drawing/2014/main" val="154341871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32439290"/>
                  </p:ext>
                </p:extLst>
              </p:nvPr>
            </p:nvGraphicFramePr>
            <p:xfrm>
              <a:off x="6227160" y="2646365"/>
              <a:ext cx="4662514" cy="3615889"/>
            </p:xfrm>
            <a:graphic>
              <a:graphicData uri="http://schemas.openxmlformats.org/drawingml/2006/table">
                <a:tbl>
                  <a:tblPr>
                    <a:tableStyleId>{5C22544A-7EE6-4342-B048-85BDC9FD1C3A}</a:tableStyleId>
                  </a:tblPr>
                  <a:tblGrid>
                    <a:gridCol w="4662514">
                      <a:extLst>
                        <a:ext uri="{9D8B030D-6E8A-4147-A177-3AD203B41FA5}">
                          <a16:colId xmlns:a16="http://schemas.microsoft.com/office/drawing/2014/main" val="2431655905"/>
                        </a:ext>
                      </a:extLst>
                    </a:gridCol>
                  </a:tblGrid>
                  <a:tr h="3615889">
                    <a:tc>
                      <a:txBody>
                        <a:bodyPr/>
                        <a:lstStyle/>
                        <a:p>
                          <a:pPr marL="0" marR="0">
                            <a:lnSpc>
                              <a:spcPct val="150000"/>
                            </a:lnSpc>
                            <a:spcBef>
                              <a:spcPts val="0"/>
                            </a:spcBef>
                            <a:spcAft>
                              <a:spcPts val="0"/>
                            </a:spcAft>
                          </a:pPr>
                          <a:r>
                            <a:rPr lang="en-US" sz="2200" b="0" i="0" dirty="0" smtClean="0">
                              <a:effectLst/>
                              <a:latin typeface="Calibri" panose="020F0502020204030204" pitchFamily="34" charset="0"/>
                              <a:cs typeface="Calibri" panose="020F0502020204030204" pitchFamily="34" charset="0"/>
                            </a:rPr>
                            <a:t>Choose pivot at left hand:</a:t>
                          </a: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r>
                                  <a:rPr lang="en-US" sz="2200" b="0" i="1" smtClean="0">
                                    <a:effectLst/>
                                    <a:latin typeface="Cambria Math" panose="02040503050406030204" pitchFamily="18" charset="0"/>
                                  </a:rPr>
                                  <m:t>𝑊</m:t>
                                </m:r>
                                <m:r>
                                  <a:rPr lang="en-US" sz="2200" b="0" i="1" smtClean="0">
                                    <a:effectLst/>
                                    <a:latin typeface="Cambria Math" panose="02040503050406030204" pitchFamily="18" charset="0"/>
                                  </a:rPr>
                                  <m:t>=</m:t>
                                </m:r>
                                <m:r>
                                  <a:rPr lang="en-US" sz="2200" b="0" i="1" smtClean="0">
                                    <a:effectLst/>
                                    <a:latin typeface="Cambria Math" panose="02040503050406030204" pitchFamily="18" charset="0"/>
                                  </a:rPr>
                                  <m:t>𝑚𝑔</m:t>
                                </m:r>
                                <m:r>
                                  <a:rPr lang="en-US" sz="2200" b="0" i="1" smtClean="0">
                                    <a:effectLst/>
                                    <a:latin typeface="Cambria Math" panose="02040503050406030204" pitchFamily="18" charset="0"/>
                                  </a:rPr>
                                  <m:t>=5×9.8 </m:t>
                                </m:r>
                                <m:r>
                                  <a:rPr lang="en-US" sz="2200" b="0" i="1" smtClean="0">
                                    <a:effectLst/>
                                    <a:latin typeface="Cambria Math" panose="02040503050406030204" pitchFamily="18" charset="0"/>
                                  </a:rPr>
                                  <m:t>𝑁</m:t>
                                </m:r>
                                <m:r>
                                  <a:rPr lang="en-US" sz="2200" b="0" i="1" smtClean="0">
                                    <a:effectLst/>
                                    <a:latin typeface="Cambria Math" panose="02040503050406030204" pitchFamily="18" charset="0"/>
                                  </a:rPr>
                                  <m:t>=49 </m:t>
                                </m:r>
                                <m:r>
                                  <a:rPr lang="en-US" sz="2200" b="0" i="1" smtClean="0">
                                    <a:effectLst/>
                                    <a:latin typeface="Cambria Math" panose="02040503050406030204" pitchFamily="18" charset="0"/>
                                  </a:rPr>
                                  <m:t>𝑁</m:t>
                                </m:r>
                              </m:oMath>
                            </m:oMathPara>
                          </a14:m>
                          <a:endParaRPr lang="en-US" sz="2200" dirty="0">
                            <a:effectLst/>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𝑟</m:t>
                                    </m:r>
                                  </m:e>
                                  <m:sub>
                                    <m:r>
                                      <a:rPr lang="en-US" sz="2200" b="0" i="1" smtClean="0">
                                        <a:effectLst/>
                                        <a:latin typeface="Cambria Math" panose="02040503050406030204" pitchFamily="18" charset="0"/>
                                      </a:rPr>
                                      <m:t>𝑊</m:t>
                                    </m:r>
                                  </m:sub>
                                </m:sSub>
                                <m:r>
                                  <a:rPr lang="en-US" sz="2200" b="0" i="1" smtClean="0">
                                    <a:effectLst/>
                                    <a:latin typeface="Cambria Math" panose="02040503050406030204" pitchFamily="18" charset="0"/>
                                  </a:rPr>
                                  <m:t>=0.45 </m:t>
                                </m:r>
                                <m:r>
                                  <a:rPr lang="en-US" sz="2200" b="0" i="1" smtClean="0">
                                    <a:effectLst/>
                                    <a:latin typeface="Cambria Math" panose="02040503050406030204" pitchFamily="18" charset="0"/>
                                  </a:rPr>
                                  <m:t>𝑚</m:t>
                                </m:r>
                              </m:oMath>
                            </m:oMathPara>
                          </a14:m>
                          <a:endParaRPr lang="en-US" sz="2200" dirty="0">
                            <a:effectLst/>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𝐹</m:t>
                                    </m:r>
                                  </m:e>
                                  <m:sub>
                                    <m:r>
                                      <a:rPr lang="en-US" sz="2200" b="0" i="1" smtClean="0">
                                        <a:effectLst/>
                                        <a:latin typeface="Cambria Math" panose="02040503050406030204" pitchFamily="18" charset="0"/>
                                      </a:rPr>
                                      <m:t>𝐿</m:t>
                                    </m:r>
                                  </m:sub>
                                </m:sSub>
                                <m:r>
                                  <a:rPr lang="en-US" sz="2200" b="0" i="1" smtClean="0">
                                    <a:effectLst/>
                                    <a:latin typeface="Cambria Math" panose="02040503050406030204" pitchFamily="18" charset="0"/>
                                  </a:rPr>
                                  <m:t>= ?</m:t>
                                </m:r>
                              </m:oMath>
                            </m:oMathPara>
                          </a14:m>
                          <a:endParaRPr lang="en-US" sz="2200" b="0" dirty="0">
                            <a:effectLst/>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𝑟</m:t>
                                    </m:r>
                                  </m:e>
                                  <m:sub>
                                    <m:r>
                                      <a:rPr lang="en-US" sz="2200" b="0" i="1" smtClean="0">
                                        <a:effectLst/>
                                        <a:latin typeface="Cambria Math" panose="02040503050406030204" pitchFamily="18" charset="0"/>
                                      </a:rPr>
                                      <m:t>𝐿</m:t>
                                    </m:r>
                                  </m:sub>
                                </m:sSub>
                                <m:r>
                                  <a:rPr lang="en-US" sz="2200" b="0" i="1" smtClean="0">
                                    <a:effectLst/>
                                    <a:latin typeface="Cambria Math" panose="02040503050406030204" pitchFamily="18" charset="0"/>
                                  </a:rPr>
                                  <m:t>=0</m:t>
                                </m:r>
                              </m:oMath>
                            </m:oMathPara>
                          </a14:m>
                          <a:endParaRPr lang="en-US" sz="2200" b="0" i="1" dirty="0">
                            <a:effectLst/>
                            <a:latin typeface="Cambria Math" panose="02040503050406030204" pitchFamily="18" charset="0"/>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𝐹</m:t>
                                    </m:r>
                                  </m:e>
                                  <m:sub>
                                    <m:r>
                                      <a:rPr lang="en-US" sz="2200" b="0" i="1" smtClean="0">
                                        <a:effectLst/>
                                        <a:latin typeface="Cambria Math" panose="02040503050406030204" pitchFamily="18" charset="0"/>
                                      </a:rPr>
                                      <m:t>𝑅</m:t>
                                    </m:r>
                                  </m:sub>
                                </m:sSub>
                                <m:r>
                                  <a:rPr lang="en-US" sz="2200" b="0" i="1" smtClean="0">
                                    <a:effectLst/>
                                    <a:latin typeface="Cambria Math" panose="02040503050406030204" pitchFamily="18" charset="0"/>
                                  </a:rPr>
                                  <m:t>= ?</m:t>
                                </m:r>
                              </m:oMath>
                            </m:oMathPara>
                          </a14:m>
                          <a:endParaRPr lang="en-US" sz="2200" b="0" dirty="0">
                            <a:effectLst/>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𝑟</m:t>
                                    </m:r>
                                  </m:e>
                                  <m:sub>
                                    <m:r>
                                      <a:rPr lang="en-US" sz="2200" b="0" i="1" smtClean="0">
                                        <a:effectLst/>
                                        <a:latin typeface="Cambria Math" panose="02040503050406030204" pitchFamily="18" charset="0"/>
                                      </a:rPr>
                                      <m:t>𝑅</m:t>
                                    </m:r>
                                  </m:sub>
                                </m:sSub>
                                <m:r>
                                  <a:rPr lang="en-US" sz="2200" b="0" i="1" smtClean="0">
                                    <a:effectLst/>
                                    <a:latin typeface="Cambria Math" panose="02040503050406030204" pitchFamily="18" charset="0"/>
                                  </a:rPr>
                                  <m:t>=0.9 </m:t>
                                </m:r>
                                <m:r>
                                  <a:rPr lang="en-US" sz="2200" b="0" i="1" smtClean="0">
                                    <a:effectLst/>
                                    <a:latin typeface="Cambria Math" panose="02040503050406030204" pitchFamily="18" charset="0"/>
                                  </a:rPr>
                                  <m:t>𝑚</m:t>
                                </m:r>
                              </m:oMath>
                            </m:oMathPara>
                          </a14:m>
                          <a:endParaRPr lang="en-US" sz="220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32439290"/>
                  </p:ext>
                </p:extLst>
              </p:nvPr>
            </p:nvGraphicFramePr>
            <p:xfrm>
              <a:off x="6227160" y="2646365"/>
              <a:ext cx="4662514" cy="3615889"/>
            </p:xfrm>
            <a:graphic>
              <a:graphicData uri="http://schemas.openxmlformats.org/drawingml/2006/table">
                <a:tbl>
                  <a:tblPr>
                    <a:tableStyleId>{5C22544A-7EE6-4342-B048-85BDC9FD1C3A}</a:tableStyleId>
                  </a:tblPr>
                  <a:tblGrid>
                    <a:gridCol w="4662514">
                      <a:extLst>
                        <a:ext uri="{9D8B030D-6E8A-4147-A177-3AD203B41FA5}">
                          <a16:colId xmlns:a16="http://schemas.microsoft.com/office/drawing/2014/main" val="2431655905"/>
                        </a:ext>
                      </a:extLst>
                    </a:gridCol>
                  </a:tblGrid>
                  <a:tr h="3615889">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7"/>
                          <a:stretch>
                            <a:fillRect l="-131" t="-168" r="-261" b="-337"/>
                          </a:stretch>
                        </a:blipFill>
                      </a:tcPr>
                    </a:tc>
                    <a:extLst>
                      <a:ext uri="{0D108BD9-81ED-4DB2-BD59-A6C34878D82A}">
                        <a16:rowId xmlns:a16="http://schemas.microsoft.com/office/drawing/2014/main" val="1543418714"/>
                      </a:ext>
                    </a:extLst>
                  </a:tr>
                </a:tbl>
              </a:graphicData>
            </a:graphic>
          </p:graphicFrame>
        </mc:Fallback>
      </mc:AlternateContent>
      <p:sp>
        <p:nvSpPr>
          <p:cNvPr id="3" name="Slide Number Placeholder 2"/>
          <p:cNvSpPr>
            <a:spLocks noGrp="1"/>
          </p:cNvSpPr>
          <p:nvPr>
            <p:ph type="sldNum" sz="quarter" idx="12"/>
          </p:nvPr>
        </p:nvSpPr>
        <p:spPr/>
        <p:txBody>
          <a:bodyPr/>
          <a:lstStyle/>
          <a:p>
            <a:fld id="{A9A02BFA-1522-4890-AA2B-CDF5F633B528}" type="slidenum">
              <a:rPr lang="en-US" smtClean="0"/>
              <a:t>16</a:t>
            </a:fld>
            <a:endParaRPr lang="en-US"/>
          </a:p>
        </p:txBody>
      </p:sp>
      <p:pic>
        <p:nvPicPr>
          <p:cNvPr id="8" name="Picture 7"/>
          <p:cNvPicPr>
            <a:picLocks noChangeAspect="1"/>
          </p:cNvPicPr>
          <p:nvPr/>
        </p:nvPicPr>
        <p:blipFill>
          <a:blip r:embed="rId8"/>
          <a:stretch>
            <a:fillRect/>
          </a:stretch>
        </p:blipFill>
        <p:spPr>
          <a:xfrm>
            <a:off x="613292" y="2674073"/>
            <a:ext cx="5173944" cy="3588181"/>
          </a:xfrm>
          <a:prstGeom prst="rect">
            <a:avLst/>
          </a:prstGeom>
        </p:spPr>
      </p:pic>
    </p:spTree>
    <p:custDataLst>
      <p:tags r:id="rId1"/>
    </p:custDataLst>
    <p:extLst>
      <p:ext uri="{BB962C8B-B14F-4D97-AF65-F5344CB8AC3E}">
        <p14:creationId xmlns:p14="http://schemas.microsoft.com/office/powerpoint/2010/main" val="9106587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a:t>
            </a:r>
            <a:r>
              <a:rPr lang="en-US" altLang="en-US" sz="2700" dirty="0" smtClean="0">
                <a:latin typeface="Arial" panose="020B0604020202020204" pitchFamily="34" charset="0"/>
              </a:rPr>
              <a:t>3 [2]</a:t>
            </a:r>
            <a:endParaRPr lang="en-US" altLang="en-US" sz="2700" dirty="0">
              <a:latin typeface="Arial" panose="020B0604020202020204" pitchFamily="34" charset="0"/>
            </a:endParaRPr>
          </a:p>
        </p:txBody>
      </p:sp>
      <p:sp>
        <p:nvSpPr>
          <p:cNvPr id="7" name="Rectangle 2"/>
          <p:cNvSpPr>
            <a:spLocks/>
          </p:cNvSpPr>
          <p:nvPr/>
        </p:nvSpPr>
        <p:spPr bwMode="auto">
          <a:xfrm>
            <a:off x="665322" y="1159860"/>
            <a:ext cx="11057286"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628650" indent="-514350"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endParaRPr lang="en-US" altLang="en-US" sz="2160" dirty="0">
              <a:latin typeface="Arial" panose="020B0604020202020204" pitchFamily="34" charset="0"/>
            </a:endParaRPr>
          </a:p>
        </p:txBody>
      </p:sp>
      <mc:AlternateContent xmlns:mc="http://schemas.openxmlformats.org/markup-compatibility/2006" xmlns:a14="http://schemas.microsoft.com/office/drawing/2010/main">
        <mc:Choice Requires="a14">
          <p:graphicFrame>
            <p:nvGraphicFramePr>
              <p:cNvPr id="2" name="Table 1"/>
              <p:cNvGraphicFramePr>
                <a:graphicFrameLocks noGrp="1"/>
              </p:cNvGraphicFramePr>
              <p:nvPr>
                <p:extLst>
                  <p:ext uri="{D42A27DB-BD31-4B8C-83A1-F6EECF244321}">
                    <p14:modId xmlns:p14="http://schemas.microsoft.com/office/powerpoint/2010/main" val="2538150459"/>
                  </p:ext>
                </p:extLst>
              </p:nvPr>
            </p:nvGraphicFramePr>
            <p:xfrm>
              <a:off x="592170" y="869805"/>
              <a:ext cx="5351430" cy="1645920"/>
            </p:xfrm>
            <a:graphic>
              <a:graphicData uri="http://schemas.openxmlformats.org/drawingml/2006/table">
                <a:tbl>
                  <a:tblPr>
                    <a:tableStyleId>{5C22544A-7EE6-4342-B048-85BDC9FD1C3A}</a:tableStyleId>
                  </a:tblPr>
                  <a:tblGrid>
                    <a:gridCol w="5351430">
                      <a:extLst>
                        <a:ext uri="{9D8B030D-6E8A-4147-A177-3AD203B41FA5}">
                          <a16:colId xmlns:a16="http://schemas.microsoft.com/office/drawing/2014/main" val="2431655905"/>
                        </a:ext>
                      </a:extLst>
                    </a:gridCol>
                  </a:tblGrid>
                  <a:tr h="1195550">
                    <a:tc>
                      <a:txBody>
                        <a:bodyPr/>
                        <a:lstStyle/>
                        <a:p>
                          <a:r>
                            <a:rPr lang="en-US" sz="1800" b="0" i="0" u="none" strike="noStrike" kern="1200" baseline="0" dirty="0">
                              <a:solidFill>
                                <a:schemeClr val="dk1"/>
                              </a:solidFill>
                              <a:latin typeface="+mn-lt"/>
                              <a:ea typeface="+mn-ea"/>
                              <a:cs typeface="+mn-cs"/>
                            </a:rPr>
                            <a:t>In the picture below, the mass of the pole is </a:t>
                          </a:r>
                          <a:r>
                            <a:rPr lang="en-US" sz="1800" b="1" i="0" u="none" strike="noStrike" kern="1200" baseline="0" dirty="0">
                              <a:solidFill>
                                <a:schemeClr val="dk1"/>
                              </a:solidFill>
                              <a:latin typeface="+mn-lt"/>
                              <a:ea typeface="+mn-ea"/>
                              <a:cs typeface="+mn-cs"/>
                            </a:rPr>
                            <a:t>5 kg</a:t>
                          </a:r>
                          <a:r>
                            <a:rPr lang="en-US" sz="1800" b="0" i="0" u="none" strike="noStrike" kern="1200" baseline="0" dirty="0">
                              <a:solidFill>
                                <a:schemeClr val="dk1"/>
                              </a:solidFill>
                              <a:latin typeface="+mn-lt"/>
                              <a:ea typeface="+mn-ea"/>
                              <a:cs typeface="+mn-cs"/>
                            </a:rPr>
                            <a:t>. The hands are </a:t>
                          </a:r>
                          <a:r>
                            <a:rPr lang="en-US" sz="1800" b="1" i="0" u="none" strike="noStrike" kern="1200" baseline="0" dirty="0">
                              <a:solidFill>
                                <a:schemeClr val="dk1"/>
                              </a:solidFill>
                              <a:latin typeface="+mn-lt"/>
                              <a:ea typeface="+mn-ea"/>
                              <a:cs typeface="+mn-cs"/>
                            </a:rPr>
                            <a:t>0.900 m</a:t>
                          </a:r>
                          <a:r>
                            <a:rPr lang="en-US" sz="1800" b="0" i="0" u="none" strike="noStrike" kern="1200" baseline="0" dirty="0">
                              <a:solidFill>
                                <a:schemeClr val="dk1"/>
                              </a:solidFill>
                              <a:latin typeface="+mn-lt"/>
                              <a:ea typeface="+mn-ea"/>
                              <a:cs typeface="+mn-cs"/>
                            </a:rPr>
                            <a:t> apart, and the center-of-gravity (CG) of the pole is </a:t>
                          </a:r>
                          <a:r>
                            <a:rPr lang="en-US" sz="1800" b="1" i="0" u="none" strike="noStrike" kern="1200" baseline="0" dirty="0">
                              <a:solidFill>
                                <a:schemeClr val="dk1"/>
                              </a:solidFill>
                              <a:latin typeface="+mn-lt"/>
                              <a:ea typeface="+mn-ea"/>
                              <a:cs typeface="+mn-cs"/>
                            </a:rPr>
                            <a:t>0.45 m</a:t>
                          </a:r>
                          <a:r>
                            <a:rPr lang="en-US" sz="1800" b="0" i="0" u="none" strike="noStrike" kern="1200" baseline="0" dirty="0">
                              <a:solidFill>
                                <a:schemeClr val="dk1"/>
                              </a:solidFill>
                              <a:latin typeface="+mn-lt"/>
                              <a:ea typeface="+mn-ea"/>
                              <a:cs typeface="+mn-cs"/>
                            </a:rPr>
                            <a:t> from the left hand.  </a:t>
                          </a:r>
                        </a:p>
                        <a:p>
                          <a:r>
                            <a:rPr lang="en-US" sz="1800" b="0" i="0" u="none" strike="noStrike" kern="1200" baseline="0" dirty="0">
                              <a:solidFill>
                                <a:schemeClr val="dk1"/>
                              </a:solidFill>
                              <a:latin typeface="+mn-lt"/>
                              <a:ea typeface="+mn-ea"/>
                              <a:cs typeface="+mn-cs"/>
                            </a:rPr>
                            <a:t>(a) Calculate </a:t>
                          </a:r>
                          <a14:m>
                            <m:oMath xmlns:m="http://schemas.openxmlformats.org/officeDocument/2006/math">
                              <m:sSub>
                                <m:sSubPr>
                                  <m:ctrlPr>
                                    <a:rPr lang="en-US" sz="1800" b="0" i="1" u="none" strike="noStrike" kern="1200" baseline="0" dirty="0" smtClean="0">
                                      <a:solidFill>
                                        <a:schemeClr val="dk1"/>
                                      </a:solidFill>
                                      <a:latin typeface="Cambria Math" panose="02040503050406030204" pitchFamily="18" charset="0"/>
                                      <a:ea typeface="+mn-ea"/>
                                      <a:cs typeface="+mn-cs"/>
                                    </a:rPr>
                                  </m:ctrlPr>
                                </m:sSubPr>
                                <m:e>
                                  <m:r>
                                    <a:rPr lang="en-US" sz="1800" b="0" i="1" u="none" strike="noStrike" kern="1200" baseline="0" dirty="0" smtClean="0">
                                      <a:solidFill>
                                        <a:schemeClr val="dk1"/>
                                      </a:solidFill>
                                      <a:latin typeface="Cambria Math" panose="02040503050406030204" pitchFamily="18" charset="0"/>
                                      <a:ea typeface="+mn-ea"/>
                                      <a:cs typeface="+mn-cs"/>
                                    </a:rPr>
                                    <m:t>𝐹</m:t>
                                  </m:r>
                                </m:e>
                                <m:sub>
                                  <m:r>
                                    <a:rPr lang="en-US" sz="1800" b="0" i="1" u="none" strike="noStrike" kern="1200" baseline="0" dirty="0" smtClean="0">
                                      <a:solidFill>
                                        <a:schemeClr val="dk1"/>
                                      </a:solidFill>
                                      <a:latin typeface="Cambria Math" panose="02040503050406030204" pitchFamily="18" charset="0"/>
                                      <a:ea typeface="+mn-ea"/>
                                      <a:cs typeface="+mn-cs"/>
                                    </a:rPr>
                                    <m:t>𝑅</m:t>
                                  </m:r>
                                </m:sub>
                              </m:sSub>
                            </m:oMath>
                          </a14:m>
                          <a:r>
                            <a:rPr lang="en-US" sz="1800" b="0" i="1"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 the force exerted by the right hand, and</a:t>
                          </a:r>
                        </a:p>
                        <a:p>
                          <a:r>
                            <a:rPr lang="en-US" sz="1800" b="0" i="0" u="none" strike="noStrike" kern="1200" baseline="0" dirty="0">
                              <a:solidFill>
                                <a:schemeClr val="dk1"/>
                              </a:solidFill>
                              <a:latin typeface="+mn-lt"/>
                              <a:ea typeface="+mn-ea"/>
                              <a:cs typeface="+mn-cs"/>
                            </a:rPr>
                            <a:t>(b) Calculate </a:t>
                          </a:r>
                          <a14:m>
                            <m:oMath xmlns:m="http://schemas.openxmlformats.org/officeDocument/2006/math">
                              <m:sSub>
                                <m:sSubPr>
                                  <m:ctrlPr>
                                    <a:rPr lang="en-US" sz="1800" b="0" i="1" u="none" strike="noStrike" kern="1200" baseline="0" smtClean="0">
                                      <a:solidFill>
                                        <a:schemeClr val="dk1"/>
                                      </a:solidFill>
                                      <a:latin typeface="Cambria Math" panose="02040503050406030204" pitchFamily="18" charset="0"/>
                                      <a:ea typeface="+mn-ea"/>
                                      <a:cs typeface="+mn-cs"/>
                                    </a:rPr>
                                  </m:ctrlPr>
                                </m:sSubPr>
                                <m:e>
                                  <m:r>
                                    <a:rPr lang="en-US" sz="1800" b="0" i="1" u="none" strike="noStrike" kern="1200" baseline="0" smtClean="0">
                                      <a:solidFill>
                                        <a:schemeClr val="dk1"/>
                                      </a:solidFill>
                                      <a:latin typeface="Cambria Math" panose="02040503050406030204" pitchFamily="18" charset="0"/>
                                      <a:ea typeface="+mn-ea"/>
                                      <a:cs typeface="+mn-cs"/>
                                    </a:rPr>
                                    <m:t>𝐹</m:t>
                                  </m:r>
                                </m:e>
                                <m:sub>
                                  <m:r>
                                    <a:rPr lang="en-US" sz="1800" b="0" i="1" u="none" strike="noStrike" kern="1200" baseline="0" smtClean="0">
                                      <a:solidFill>
                                        <a:schemeClr val="dk1"/>
                                      </a:solidFill>
                                      <a:latin typeface="Cambria Math" panose="02040503050406030204" pitchFamily="18" charset="0"/>
                                      <a:ea typeface="+mn-ea"/>
                                      <a:cs typeface="+mn-cs"/>
                                    </a:rPr>
                                    <m:t>𝐿</m:t>
                                  </m:r>
                                </m:sub>
                              </m:sSub>
                            </m:oMath>
                          </a14:m>
                          <a:r>
                            <a:rPr lang="en-US" sz="1800" b="0" i="1"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 the force exerted by the left hand.</a:t>
                          </a:r>
                          <a:endParaRPr lang="en-US" sz="2400" dirty="0">
                            <a:effectLst/>
                          </a:endParaRPr>
                        </a:p>
                      </a:txBody>
                      <a:tcPr marL="68580" marR="68580" marT="0" marB="0">
                        <a:noFill/>
                      </a:tcPr>
                    </a:tc>
                    <a:extLst>
                      <a:ext uri="{0D108BD9-81ED-4DB2-BD59-A6C34878D82A}">
                        <a16:rowId xmlns:a16="http://schemas.microsoft.com/office/drawing/2014/main" val="1543418714"/>
                      </a:ext>
                    </a:extLst>
                  </a:tr>
                </a:tbl>
              </a:graphicData>
            </a:graphic>
          </p:graphicFrame>
        </mc:Choice>
        <mc:Fallback xmlns="">
          <p:graphicFrame>
            <p:nvGraphicFramePr>
              <p:cNvPr id="2" name="Table 1"/>
              <p:cNvGraphicFramePr>
                <a:graphicFrameLocks noGrp="1"/>
              </p:cNvGraphicFramePr>
              <p:nvPr>
                <p:extLst>
                  <p:ext uri="{D42A27DB-BD31-4B8C-83A1-F6EECF244321}">
                    <p14:modId xmlns:p14="http://schemas.microsoft.com/office/powerpoint/2010/main" val="2538150459"/>
                  </p:ext>
                </p:extLst>
              </p:nvPr>
            </p:nvGraphicFramePr>
            <p:xfrm>
              <a:off x="592170" y="869805"/>
              <a:ext cx="5351430" cy="1645920"/>
            </p:xfrm>
            <a:graphic>
              <a:graphicData uri="http://schemas.openxmlformats.org/drawingml/2006/table">
                <a:tbl>
                  <a:tblPr>
                    <a:tableStyleId>{5C22544A-7EE6-4342-B048-85BDC9FD1C3A}</a:tableStyleId>
                  </a:tblPr>
                  <a:tblGrid>
                    <a:gridCol w="5351430">
                      <a:extLst>
                        <a:ext uri="{9D8B030D-6E8A-4147-A177-3AD203B41FA5}">
                          <a16:colId xmlns:a16="http://schemas.microsoft.com/office/drawing/2014/main" val="2431655905"/>
                        </a:ext>
                      </a:extLst>
                    </a:gridCol>
                  </a:tblGrid>
                  <a:tr h="1645920">
                    <a:tc>
                      <a:txBody>
                        <a:bodyPr/>
                        <a:lstStyle/>
                        <a:p>
                          <a:endParaRPr lang="en-US"/>
                        </a:p>
                      </a:txBody>
                      <a:tcPr marL="68580" marR="68580" marT="0" marB="0">
                        <a:blipFill>
                          <a:blip r:embed="rId6"/>
                          <a:stretch>
                            <a:fillRect l="-114" t="-4428" r="-342" b="-8487"/>
                          </a:stretch>
                        </a:blipFill>
                      </a:tcPr>
                    </a:tc>
                    <a:extLst>
                      <a:ext uri="{0D108BD9-81ED-4DB2-BD59-A6C34878D82A}">
                        <a16:rowId xmlns:a16="http://schemas.microsoft.com/office/drawing/2014/main" val="1543418714"/>
                      </a:ext>
                    </a:extLst>
                  </a:tr>
                </a:tbl>
              </a:graphicData>
            </a:graphic>
          </p:graphicFrame>
        </mc:Fallback>
      </mc:AlternateContent>
      <p:sp>
        <p:nvSpPr>
          <p:cNvPr id="3" name="Slide Number Placeholder 2"/>
          <p:cNvSpPr>
            <a:spLocks noGrp="1"/>
          </p:cNvSpPr>
          <p:nvPr>
            <p:ph type="sldNum" sz="quarter" idx="12"/>
          </p:nvPr>
        </p:nvSpPr>
        <p:spPr/>
        <p:txBody>
          <a:bodyPr/>
          <a:lstStyle/>
          <a:p>
            <a:fld id="{A9A02BFA-1522-4890-AA2B-CDF5F633B528}" type="slidenum">
              <a:rPr lang="en-US" smtClean="0"/>
              <a:t>17</a:t>
            </a:fld>
            <a:endParaRPr lang="en-US" dirty="0"/>
          </a:p>
        </p:txBody>
      </p:sp>
      <p:grpSp>
        <p:nvGrpSpPr>
          <p:cNvPr id="27" name="Group 26"/>
          <p:cNvGrpSpPr/>
          <p:nvPr/>
        </p:nvGrpSpPr>
        <p:grpSpPr>
          <a:xfrm>
            <a:off x="346363" y="3013050"/>
            <a:ext cx="4613564" cy="2584718"/>
            <a:chOff x="346363" y="3013050"/>
            <a:chExt cx="4613564" cy="2584718"/>
          </a:xfrm>
        </p:grpSpPr>
        <p:grpSp>
          <p:nvGrpSpPr>
            <p:cNvPr id="18" name="Group 17"/>
            <p:cNvGrpSpPr/>
            <p:nvPr/>
          </p:nvGrpSpPr>
          <p:grpSpPr>
            <a:xfrm>
              <a:off x="346363" y="3013050"/>
              <a:ext cx="4613564" cy="2584718"/>
              <a:chOff x="969818" y="1835413"/>
              <a:chExt cx="4613564" cy="2584718"/>
            </a:xfrm>
          </p:grpSpPr>
          <p:grpSp>
            <p:nvGrpSpPr>
              <p:cNvPr id="17" name="Group 16"/>
              <p:cNvGrpSpPr/>
              <p:nvPr/>
            </p:nvGrpSpPr>
            <p:grpSpPr>
              <a:xfrm>
                <a:off x="969818" y="1835413"/>
                <a:ext cx="4613564" cy="2584718"/>
                <a:chOff x="969818" y="1835413"/>
                <a:chExt cx="4613564" cy="2584718"/>
              </a:xfrm>
            </p:grpSpPr>
            <p:cxnSp>
              <p:nvCxnSpPr>
                <p:cNvPr id="9" name="Straight Connector 8"/>
                <p:cNvCxnSpPr/>
                <p:nvPr/>
              </p:nvCxnSpPr>
              <p:spPr>
                <a:xfrm flipV="1">
                  <a:off x="969818" y="3061854"/>
                  <a:ext cx="4613564" cy="1"/>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flipV="1">
                  <a:off x="1210827" y="1835413"/>
                  <a:ext cx="3534512" cy="2584718"/>
                  <a:chOff x="4833634" y="1171684"/>
                  <a:chExt cx="3534512" cy="2584718"/>
                </a:xfrm>
              </p:grpSpPr>
              <p:cxnSp>
                <p:nvCxnSpPr>
                  <p:cNvPr id="11" name="Straight Arrow Connector 10"/>
                  <p:cNvCxnSpPr/>
                  <p:nvPr/>
                </p:nvCxnSpPr>
                <p:spPr>
                  <a:xfrm>
                    <a:off x="5389418" y="2529961"/>
                    <a:ext cx="0" cy="122644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954982" y="1626615"/>
                    <a:ext cx="0"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8368146" y="2529961"/>
                    <a:ext cx="0" cy="122644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p:cNvSpPr txBox="1"/>
                      <p:nvPr/>
                    </p:nvSpPr>
                    <p:spPr>
                      <a:xfrm flipV="1">
                        <a:off x="4833634" y="3128266"/>
                        <a:ext cx="47859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𝐹</m:t>
                                  </m:r>
                                </m:e>
                                <m:sub>
                                  <m:r>
                                    <a:rPr lang="en-US" b="0" i="1" smtClean="0">
                                      <a:solidFill>
                                        <a:srgbClr val="FF0000"/>
                                      </a:solidFill>
                                      <a:latin typeface="Cambria Math" panose="02040503050406030204" pitchFamily="18" charset="0"/>
                                    </a:rPr>
                                    <m:t>𝑅</m:t>
                                  </m:r>
                                </m:sub>
                              </m:sSub>
                            </m:oMath>
                          </m:oMathPara>
                        </a14:m>
                        <a:endParaRPr lang="en-US" dirty="0">
                          <a:solidFill>
                            <a:srgbClr val="FF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flipV="1">
                        <a:off x="4833634" y="3128266"/>
                        <a:ext cx="478593" cy="369332"/>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flipV="1">
                        <a:off x="6352153" y="1171684"/>
                        <a:ext cx="126076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panose="02040503050406030204" pitchFamily="18" charset="0"/>
                                </a:rPr>
                                <m:t>𝑊</m:t>
                              </m:r>
                              <m:r>
                                <a:rPr lang="en-US" b="0" i="1" smtClean="0">
                                  <a:solidFill>
                                    <a:srgbClr val="FF0000"/>
                                  </a:solidFill>
                                  <a:latin typeface="Cambria Math" panose="02040503050406030204" pitchFamily="18" charset="0"/>
                                </a:rPr>
                                <m:t>=49 </m:t>
                              </m:r>
                              <m:r>
                                <a:rPr lang="en-US" b="0" i="1" smtClean="0">
                                  <a:solidFill>
                                    <a:srgbClr val="FF0000"/>
                                  </a:solidFill>
                                  <a:latin typeface="Cambria Math" panose="02040503050406030204" pitchFamily="18" charset="0"/>
                                </a:rPr>
                                <m:t>𝑁</m:t>
                              </m:r>
                            </m:oMath>
                          </m:oMathPara>
                        </a14:m>
                        <a:endParaRPr lang="en-US" dirty="0">
                          <a:solidFill>
                            <a:srgbClr val="FF0000"/>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flipV="1">
                        <a:off x="6352153" y="1171684"/>
                        <a:ext cx="1260764" cy="369332"/>
                      </a:xfrm>
                      <a:prstGeom prst="rect">
                        <a:avLst/>
                      </a:prstGeom>
                      <a:blipFill>
                        <a:blip r:embed="rId8"/>
                        <a:stretch>
                          <a:fillRect/>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16" name="TextBox 15"/>
                  <p:cNvSpPr txBox="1"/>
                  <p:nvPr/>
                </p:nvSpPr>
                <p:spPr>
                  <a:xfrm>
                    <a:off x="4822531" y="2131342"/>
                    <a:ext cx="45878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𝐹</m:t>
                              </m:r>
                            </m:e>
                            <m:sub>
                              <m:r>
                                <a:rPr lang="en-US" b="0" i="1" smtClean="0">
                                  <a:solidFill>
                                    <a:srgbClr val="FF0000"/>
                                  </a:solidFill>
                                  <a:latin typeface="Cambria Math" panose="02040503050406030204" pitchFamily="18" charset="0"/>
                                </a:rPr>
                                <m:t>𝐿</m:t>
                              </m:r>
                            </m:sub>
                          </m:sSub>
                        </m:oMath>
                      </m:oMathPara>
                    </a14:m>
                    <a:endParaRPr lang="en-US" dirty="0">
                      <a:solidFill>
                        <a:srgbClr val="FF0000"/>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4822531" y="2131342"/>
                    <a:ext cx="458780" cy="369332"/>
                  </a:xfrm>
                  <a:prstGeom prst="rect">
                    <a:avLst/>
                  </a:prstGeom>
                  <a:blipFill>
                    <a:blip r:embed="rId9"/>
                    <a:stretch>
                      <a:fillRect/>
                    </a:stretch>
                  </a:blipFill>
                </p:spPr>
                <p:txBody>
                  <a:bodyPr/>
                  <a:lstStyle/>
                  <a:p>
                    <a:r>
                      <a:rPr lang="en-US">
                        <a:noFill/>
                      </a:rPr>
                      <a:t> </a:t>
                    </a:r>
                  </a:p>
                </p:txBody>
              </p:sp>
            </mc:Fallback>
          </mc:AlternateContent>
        </p:grpSp>
        <p:sp>
          <p:nvSpPr>
            <p:cNvPr id="20" name="TextBox 19"/>
            <p:cNvSpPr txBox="1"/>
            <p:nvPr/>
          </p:nvSpPr>
          <p:spPr>
            <a:xfrm>
              <a:off x="3830006" y="4304778"/>
              <a:ext cx="738140" cy="369332"/>
            </a:xfrm>
            <a:prstGeom prst="rect">
              <a:avLst/>
            </a:prstGeom>
            <a:noFill/>
          </p:spPr>
          <p:txBody>
            <a:bodyPr wrap="square" rtlCol="0">
              <a:spAutoFit/>
            </a:bodyPr>
            <a:lstStyle/>
            <a:p>
              <a:r>
                <a:rPr lang="en-US" b="0" i="0" dirty="0" smtClean="0">
                  <a:solidFill>
                    <a:srgbClr val="0070C0"/>
                  </a:solidFill>
                  <a:latin typeface="+mj-lt"/>
                </a:rPr>
                <a:t>pivot</a:t>
              </a:r>
              <a:endParaRPr lang="en-US" dirty="0">
                <a:solidFill>
                  <a:srgbClr val="0070C0"/>
                </a:solidFill>
              </a:endParaRPr>
            </a:p>
          </p:txBody>
        </p:sp>
        <p:cxnSp>
          <p:nvCxnSpPr>
            <p:cNvPr id="22" name="Straight Arrow Connector 21"/>
            <p:cNvCxnSpPr/>
            <p:nvPr/>
          </p:nvCxnSpPr>
          <p:spPr>
            <a:xfrm>
              <a:off x="2722418" y="3641186"/>
              <a:ext cx="1385611" cy="0"/>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TextBox 22"/>
                <p:cNvSpPr txBox="1"/>
                <p:nvPr/>
              </p:nvSpPr>
              <p:spPr>
                <a:xfrm>
                  <a:off x="2822525" y="3210663"/>
                  <a:ext cx="1260764"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rgbClr val="0070C0"/>
                                </a:solidFill>
                                <a:latin typeface="Cambria Math" panose="02040503050406030204" pitchFamily="18" charset="0"/>
                              </a:rPr>
                            </m:ctrlPr>
                          </m:sSubPr>
                          <m:e>
                            <m:r>
                              <a:rPr lang="en-US" sz="1400" b="0" i="1" smtClean="0">
                                <a:solidFill>
                                  <a:srgbClr val="0070C0"/>
                                </a:solidFill>
                                <a:latin typeface="Cambria Math" panose="02040503050406030204" pitchFamily="18" charset="0"/>
                              </a:rPr>
                              <m:t>𝑟</m:t>
                            </m:r>
                          </m:e>
                          <m:sub>
                            <m:r>
                              <a:rPr lang="en-US" sz="1400" b="0" i="1" smtClean="0">
                                <a:solidFill>
                                  <a:srgbClr val="0070C0"/>
                                </a:solidFill>
                                <a:latin typeface="Cambria Math" panose="02040503050406030204" pitchFamily="18" charset="0"/>
                              </a:rPr>
                              <m:t>𝑊</m:t>
                            </m:r>
                          </m:sub>
                        </m:sSub>
                        <m:r>
                          <a:rPr lang="en-US" sz="1400" b="0" i="1" smtClean="0">
                            <a:solidFill>
                              <a:srgbClr val="0070C0"/>
                            </a:solidFill>
                            <a:latin typeface="Cambria Math" panose="02040503050406030204" pitchFamily="18" charset="0"/>
                          </a:rPr>
                          <m:t>=0.45 </m:t>
                        </m:r>
                        <m:r>
                          <a:rPr lang="en-US" sz="1400" b="0" i="1" smtClean="0">
                            <a:solidFill>
                              <a:srgbClr val="0070C0"/>
                            </a:solidFill>
                            <a:latin typeface="Cambria Math" panose="02040503050406030204" pitchFamily="18" charset="0"/>
                          </a:rPr>
                          <m:t>𝑚</m:t>
                        </m:r>
                      </m:oMath>
                    </m:oMathPara>
                  </a14:m>
                  <a:endParaRPr lang="en-US" sz="1400" dirty="0">
                    <a:solidFill>
                      <a:srgbClr val="0070C0"/>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2822525" y="3210663"/>
                  <a:ext cx="1260764" cy="307777"/>
                </a:xfrm>
                <a:prstGeom prst="rect">
                  <a:avLst/>
                </a:prstGeom>
                <a:blipFill>
                  <a:blip r:embed="rId10"/>
                  <a:stretch>
                    <a:fillRect/>
                  </a:stretch>
                </a:blipFill>
              </p:spPr>
              <p:txBody>
                <a:bodyPr/>
                <a:lstStyle/>
                <a:p>
                  <a:r>
                    <a:rPr lang="en-US">
                      <a:noFill/>
                    </a:rPr>
                    <a:t> </a:t>
                  </a:r>
                </a:p>
              </p:txBody>
            </p:sp>
          </mc:Fallback>
        </mc:AlternateContent>
        <p:cxnSp>
          <p:nvCxnSpPr>
            <p:cNvPr id="24" name="Straight Arrow Connector 23"/>
            <p:cNvCxnSpPr/>
            <p:nvPr/>
          </p:nvCxnSpPr>
          <p:spPr>
            <a:xfrm flipV="1">
              <a:off x="1262529" y="4030521"/>
              <a:ext cx="2782163" cy="0"/>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TextBox 24"/>
                <p:cNvSpPr txBox="1"/>
                <p:nvPr/>
              </p:nvSpPr>
              <p:spPr>
                <a:xfrm>
                  <a:off x="1430868" y="3657458"/>
                  <a:ext cx="1260764"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rgbClr val="0070C0"/>
                                </a:solidFill>
                                <a:latin typeface="Cambria Math" panose="02040503050406030204" pitchFamily="18" charset="0"/>
                              </a:rPr>
                            </m:ctrlPr>
                          </m:sSubPr>
                          <m:e>
                            <m:r>
                              <a:rPr lang="en-US" sz="1400" b="0" i="1" smtClean="0">
                                <a:solidFill>
                                  <a:srgbClr val="0070C0"/>
                                </a:solidFill>
                                <a:latin typeface="Cambria Math" panose="02040503050406030204" pitchFamily="18" charset="0"/>
                              </a:rPr>
                              <m:t>𝑟</m:t>
                            </m:r>
                          </m:e>
                          <m:sub>
                            <m:r>
                              <a:rPr lang="en-US" sz="1400" b="0" i="1" smtClean="0">
                                <a:solidFill>
                                  <a:srgbClr val="0070C0"/>
                                </a:solidFill>
                                <a:latin typeface="Cambria Math" panose="02040503050406030204" pitchFamily="18" charset="0"/>
                              </a:rPr>
                              <m:t>𝑅</m:t>
                            </m:r>
                          </m:sub>
                        </m:sSub>
                        <m:r>
                          <a:rPr lang="en-US" sz="1400" b="0" i="1" smtClean="0">
                            <a:solidFill>
                              <a:srgbClr val="0070C0"/>
                            </a:solidFill>
                            <a:latin typeface="Cambria Math" panose="02040503050406030204" pitchFamily="18" charset="0"/>
                          </a:rPr>
                          <m:t>=0.9 </m:t>
                        </m:r>
                        <m:r>
                          <a:rPr lang="en-US" sz="1400" b="0" i="1" smtClean="0">
                            <a:solidFill>
                              <a:srgbClr val="0070C0"/>
                            </a:solidFill>
                            <a:latin typeface="Cambria Math" panose="02040503050406030204" pitchFamily="18" charset="0"/>
                          </a:rPr>
                          <m:t>𝑚</m:t>
                        </m:r>
                      </m:oMath>
                    </m:oMathPara>
                  </a14:m>
                  <a:endParaRPr lang="en-US" sz="1400" dirty="0">
                    <a:solidFill>
                      <a:srgbClr val="0070C0"/>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1430868" y="3657458"/>
                  <a:ext cx="1260764" cy="307777"/>
                </a:xfrm>
                <a:prstGeom prst="rect">
                  <a:avLst/>
                </a:prstGeom>
                <a:blipFill>
                  <a:blip r:embed="rId11"/>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graphicFrame>
            <p:nvGraphicFramePr>
              <p:cNvPr id="28" name="Table 27"/>
              <p:cNvGraphicFramePr>
                <a:graphicFrameLocks noGrp="1"/>
              </p:cNvGraphicFramePr>
              <p:nvPr>
                <p:extLst>
                  <p:ext uri="{D42A27DB-BD31-4B8C-83A1-F6EECF244321}">
                    <p14:modId xmlns:p14="http://schemas.microsoft.com/office/powerpoint/2010/main" val="489918665"/>
                  </p:ext>
                </p:extLst>
              </p:nvPr>
            </p:nvGraphicFramePr>
            <p:xfrm>
              <a:off x="5915890" y="1848131"/>
              <a:ext cx="5731975" cy="1508760"/>
            </p:xfrm>
            <a:graphic>
              <a:graphicData uri="http://schemas.openxmlformats.org/drawingml/2006/table">
                <a:tbl>
                  <a:tblPr firstRow="1" bandRow="1">
                    <a:tableStyleId>{5C22544A-7EE6-4342-B048-85BDC9FD1C3A}</a:tableStyleId>
                  </a:tblPr>
                  <a:tblGrid>
                    <a:gridCol w="1039092">
                      <a:extLst>
                        <a:ext uri="{9D8B030D-6E8A-4147-A177-3AD203B41FA5}">
                          <a16:colId xmlns:a16="http://schemas.microsoft.com/office/drawing/2014/main" val="2815612894"/>
                        </a:ext>
                      </a:extLst>
                    </a:gridCol>
                    <a:gridCol w="851642">
                      <a:extLst>
                        <a:ext uri="{9D8B030D-6E8A-4147-A177-3AD203B41FA5}">
                          <a16:colId xmlns:a16="http://schemas.microsoft.com/office/drawing/2014/main" val="2553902697"/>
                        </a:ext>
                      </a:extLst>
                    </a:gridCol>
                    <a:gridCol w="998414">
                      <a:extLst>
                        <a:ext uri="{9D8B030D-6E8A-4147-A177-3AD203B41FA5}">
                          <a16:colId xmlns:a16="http://schemas.microsoft.com/office/drawing/2014/main" val="4058817174"/>
                        </a:ext>
                      </a:extLst>
                    </a:gridCol>
                    <a:gridCol w="1374626">
                      <a:extLst>
                        <a:ext uri="{9D8B030D-6E8A-4147-A177-3AD203B41FA5}">
                          <a16:colId xmlns:a16="http://schemas.microsoft.com/office/drawing/2014/main" val="556530422"/>
                        </a:ext>
                      </a:extLst>
                    </a:gridCol>
                    <a:gridCol w="1468201">
                      <a:extLst>
                        <a:ext uri="{9D8B030D-6E8A-4147-A177-3AD203B41FA5}">
                          <a16:colId xmlns:a16="http://schemas.microsoft.com/office/drawing/2014/main" val="1878788202"/>
                        </a:ext>
                      </a:extLst>
                    </a:gridCol>
                  </a:tblGrid>
                  <a:tr h="370840">
                    <a:tc>
                      <a:txBody>
                        <a:bodyPr/>
                        <a:lstStyle/>
                        <a:p>
                          <a:pPr algn="ctr"/>
                          <a:r>
                            <a:rPr lang="en-US" b="1" dirty="0" smtClean="0">
                              <a:solidFill>
                                <a:schemeClr val="tx1"/>
                              </a:solidFill>
                            </a:rPr>
                            <a:t>F (N)</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r</a:t>
                          </a:r>
                          <a:r>
                            <a:rPr lang="en-US" b="1" baseline="0" dirty="0" smtClean="0">
                              <a:solidFill>
                                <a:schemeClr val="tx1"/>
                              </a:solidFill>
                            </a:rPr>
                            <a:t> (m)</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r>
                                <a:rPr lang="en-US" b="1" i="1" smtClean="0">
                                  <a:solidFill>
                                    <a:schemeClr val="tx1"/>
                                  </a:solidFill>
                                  <a:latin typeface="Cambria Math" panose="02040503050406030204" pitchFamily="18" charset="0"/>
                                </a:rPr>
                                <m:t>𝜽</m:t>
                              </m:r>
                            </m:oMath>
                          </a14:m>
                          <a:r>
                            <a:rPr lang="en-US" b="1" dirty="0" smtClean="0">
                              <a:solidFill>
                                <a:schemeClr val="tx1"/>
                              </a:solidFill>
                            </a:rPr>
                            <a:t> (</a:t>
                          </a:r>
                          <a14:m>
                            <m:oMath xmlns:m="http://schemas.openxmlformats.org/officeDocument/2006/math">
                              <m:r>
                                <a:rPr lang="en-US" b="1" i="1" dirty="0" smtClean="0">
                                  <a:solidFill>
                                    <a:schemeClr val="tx1"/>
                                  </a:solidFill>
                                  <a:latin typeface="Cambria Math" panose="02040503050406030204" pitchFamily="18" charset="0"/>
                                </a:rPr>
                                <m:t>°</m:t>
                              </m:r>
                            </m:oMath>
                          </a14:m>
                          <a:r>
                            <a:rPr lang="en-US" b="1" dirty="0" smtClean="0">
                              <a:solidFill>
                                <a:schemeClr val="tx1"/>
                              </a:solidFill>
                            </a:rPr>
                            <a:t>)</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r>
                                <a:rPr lang="en-US" b="1" i="1" smtClean="0">
                                  <a:solidFill>
                                    <a:schemeClr val="tx1"/>
                                  </a:solidFill>
                                  <a:latin typeface="Cambria Math" panose="02040503050406030204" pitchFamily="18" charset="0"/>
                                </a:rPr>
                                <m:t>𝝉</m:t>
                              </m:r>
                            </m:oMath>
                          </a14:m>
                          <a:r>
                            <a:rPr lang="en-US" b="1" dirty="0" smtClean="0">
                              <a:solidFill>
                                <a:schemeClr val="tx1"/>
                              </a:solidFill>
                            </a:rPr>
                            <a:t> (Nm)</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b="1" dirty="0" smtClean="0">
                              <a:solidFill>
                                <a:schemeClr val="tx1"/>
                              </a:solidFill>
                            </a:rPr>
                            <a:t>CW</a:t>
                          </a:r>
                          <a:r>
                            <a:rPr lang="en-US" b="1" baseline="0" dirty="0" smtClean="0">
                              <a:solidFill>
                                <a:schemeClr val="tx1"/>
                              </a:solidFill>
                            </a:rPr>
                            <a:t> / CCW</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820957542"/>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𝐹</m:t>
                                    </m:r>
                                  </m:e>
                                  <m:sub>
                                    <m:r>
                                      <a:rPr lang="en-US" b="0" i="1" smtClean="0">
                                        <a:solidFill>
                                          <a:schemeClr val="tx1"/>
                                        </a:solidFill>
                                        <a:latin typeface="Cambria Math" panose="02040503050406030204" pitchFamily="18" charset="0"/>
                                      </a:rPr>
                                      <m:t>𝐿</m:t>
                                    </m:r>
                                  </m:sub>
                                </m:sSub>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53587997"/>
                      </a:ext>
                    </a:extLst>
                  </a:tr>
                  <a:tr h="370840">
                    <a:tc>
                      <a:txBody>
                        <a:bodyPr/>
                        <a:lstStyle/>
                        <a:p>
                          <a:pPr algn="ctr"/>
                          <a14:m>
                            <m:oMath xmlns:m="http://schemas.openxmlformats.org/officeDocument/2006/math">
                              <m:r>
                                <a:rPr lang="en-US" b="0" i="1" smtClean="0">
                                  <a:solidFill>
                                    <a:schemeClr val="tx1"/>
                                  </a:solidFill>
                                  <a:latin typeface="Cambria Math" panose="02040503050406030204" pitchFamily="18" charset="0"/>
                                </a:rPr>
                                <m:t>𝑊</m:t>
                              </m:r>
                            </m:oMath>
                          </a14:m>
                          <a:r>
                            <a:rPr lang="en-US" dirty="0" smtClean="0">
                              <a:solidFill>
                                <a:schemeClr val="tx1"/>
                              </a:solidFill>
                            </a:rPr>
                            <a:t> = 49</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0.45</m:t>
                                </m:r>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22.05</m:t>
                                </m:r>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sz="2000" dirty="0" smtClean="0">
                              <a:solidFill>
                                <a:schemeClr val="tx1"/>
                              </a:solidFill>
                            </a:rPr>
                            <a:t>CCW</a:t>
                          </a:r>
                          <a:endParaRPr lang="en-US" sz="2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845746114"/>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𝐹</m:t>
                                    </m:r>
                                  </m:e>
                                  <m:sub>
                                    <m:r>
                                      <a:rPr lang="en-US" b="0" i="1" smtClean="0">
                                        <a:solidFill>
                                          <a:schemeClr val="tx1"/>
                                        </a:solidFill>
                                        <a:latin typeface="Cambria Math" panose="02040503050406030204" pitchFamily="18" charset="0"/>
                                      </a:rPr>
                                      <m:t>𝑅</m:t>
                                    </m:r>
                                  </m:sub>
                                </m:sSub>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0.9</m:t>
                                </m:r>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0.9 </m:t>
                                </m:r>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𝐹</m:t>
                                    </m:r>
                                  </m:e>
                                  <m:sub>
                                    <m:r>
                                      <a:rPr lang="en-US" b="0" i="1" smtClean="0">
                                        <a:solidFill>
                                          <a:schemeClr val="tx1"/>
                                        </a:solidFill>
                                        <a:latin typeface="Cambria Math" panose="02040503050406030204" pitchFamily="18" charset="0"/>
                                      </a:rPr>
                                      <m:t>𝑅</m:t>
                                    </m:r>
                                  </m:sub>
                                </m:sSub>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dirty="0" smtClean="0">
                              <a:solidFill>
                                <a:schemeClr val="tx1"/>
                              </a:solidFill>
                            </a:rPr>
                            <a:t>CW</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242990764"/>
                      </a:ext>
                    </a:extLst>
                  </a:tr>
                </a:tbl>
              </a:graphicData>
            </a:graphic>
          </p:graphicFrame>
        </mc:Choice>
        <mc:Fallback xmlns="">
          <p:graphicFrame>
            <p:nvGraphicFramePr>
              <p:cNvPr id="28" name="Table 27"/>
              <p:cNvGraphicFramePr>
                <a:graphicFrameLocks noGrp="1"/>
              </p:cNvGraphicFramePr>
              <p:nvPr>
                <p:extLst>
                  <p:ext uri="{D42A27DB-BD31-4B8C-83A1-F6EECF244321}">
                    <p14:modId xmlns:p14="http://schemas.microsoft.com/office/powerpoint/2010/main" val="489918665"/>
                  </p:ext>
                </p:extLst>
              </p:nvPr>
            </p:nvGraphicFramePr>
            <p:xfrm>
              <a:off x="5915890" y="1848131"/>
              <a:ext cx="5731975" cy="1508760"/>
            </p:xfrm>
            <a:graphic>
              <a:graphicData uri="http://schemas.openxmlformats.org/drawingml/2006/table">
                <a:tbl>
                  <a:tblPr firstRow="1" bandRow="1">
                    <a:tableStyleId>{5C22544A-7EE6-4342-B048-85BDC9FD1C3A}</a:tableStyleId>
                  </a:tblPr>
                  <a:tblGrid>
                    <a:gridCol w="1039092">
                      <a:extLst>
                        <a:ext uri="{9D8B030D-6E8A-4147-A177-3AD203B41FA5}">
                          <a16:colId xmlns:a16="http://schemas.microsoft.com/office/drawing/2014/main" val="2815612894"/>
                        </a:ext>
                      </a:extLst>
                    </a:gridCol>
                    <a:gridCol w="851642">
                      <a:extLst>
                        <a:ext uri="{9D8B030D-6E8A-4147-A177-3AD203B41FA5}">
                          <a16:colId xmlns:a16="http://schemas.microsoft.com/office/drawing/2014/main" val="2553902697"/>
                        </a:ext>
                      </a:extLst>
                    </a:gridCol>
                    <a:gridCol w="998414">
                      <a:extLst>
                        <a:ext uri="{9D8B030D-6E8A-4147-A177-3AD203B41FA5}">
                          <a16:colId xmlns:a16="http://schemas.microsoft.com/office/drawing/2014/main" val="4058817174"/>
                        </a:ext>
                      </a:extLst>
                    </a:gridCol>
                    <a:gridCol w="1374626">
                      <a:extLst>
                        <a:ext uri="{9D8B030D-6E8A-4147-A177-3AD203B41FA5}">
                          <a16:colId xmlns:a16="http://schemas.microsoft.com/office/drawing/2014/main" val="556530422"/>
                        </a:ext>
                      </a:extLst>
                    </a:gridCol>
                    <a:gridCol w="1468201">
                      <a:extLst>
                        <a:ext uri="{9D8B030D-6E8A-4147-A177-3AD203B41FA5}">
                          <a16:colId xmlns:a16="http://schemas.microsoft.com/office/drawing/2014/main" val="1878788202"/>
                        </a:ext>
                      </a:extLst>
                    </a:gridCol>
                  </a:tblGrid>
                  <a:tr h="370840">
                    <a:tc>
                      <a:txBody>
                        <a:bodyPr/>
                        <a:lstStyle/>
                        <a:p>
                          <a:pPr algn="ctr"/>
                          <a:r>
                            <a:rPr lang="en-US" b="1" dirty="0" smtClean="0">
                              <a:solidFill>
                                <a:schemeClr val="tx1"/>
                              </a:solidFill>
                            </a:rPr>
                            <a:t>F (N)</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r</a:t>
                          </a:r>
                          <a:r>
                            <a:rPr lang="en-US" b="1" baseline="0" dirty="0" smtClean="0">
                              <a:solidFill>
                                <a:schemeClr val="tx1"/>
                              </a:solidFill>
                            </a:rPr>
                            <a:t> (m)</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189634" t="-8197" r="-285976" b="-331148"/>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210177" t="-8197" r="-107522" b="-331148"/>
                          </a:stretch>
                        </a:blipFill>
                      </a:tcPr>
                    </a:tc>
                    <a:tc>
                      <a:txBody>
                        <a:bodyPr/>
                        <a:lstStyle/>
                        <a:p>
                          <a:pPr algn="ctr"/>
                          <a:r>
                            <a:rPr lang="en-US" b="1" dirty="0" smtClean="0">
                              <a:solidFill>
                                <a:schemeClr val="tx1"/>
                              </a:solidFill>
                            </a:rPr>
                            <a:t>CW</a:t>
                          </a:r>
                          <a:r>
                            <a:rPr lang="en-US" b="1" baseline="0" dirty="0" smtClean="0">
                              <a:solidFill>
                                <a:schemeClr val="tx1"/>
                              </a:solidFill>
                            </a:rPr>
                            <a:t> / CCW</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820957542"/>
                      </a:ext>
                    </a:extLst>
                  </a:tr>
                  <a:tr h="370840">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585" t="-108197" r="-451462" b="-231148"/>
                          </a:stretch>
                        </a:blip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53587997"/>
                      </a:ext>
                    </a:extLst>
                  </a:tr>
                  <a:tr h="396240">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585" t="-195385" r="-451462" b="-116923"/>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123741" t="-195385" r="-455396" b="-116923"/>
                          </a:stretch>
                        </a:blip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210177" t="-195385" r="-107522" b="-116923"/>
                          </a:stretch>
                        </a:blipFill>
                      </a:tcPr>
                    </a:tc>
                    <a:tc>
                      <a:txBody>
                        <a:bodyPr/>
                        <a:lstStyle/>
                        <a:p>
                          <a:pPr algn="ctr"/>
                          <a:r>
                            <a:rPr lang="en-US" sz="2000" dirty="0" smtClean="0">
                              <a:solidFill>
                                <a:schemeClr val="tx1"/>
                              </a:solidFill>
                            </a:rPr>
                            <a:t>CCW</a:t>
                          </a:r>
                          <a:endParaRPr lang="en-US" sz="2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845746114"/>
                      </a:ext>
                    </a:extLst>
                  </a:tr>
                  <a:tr h="370840">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585" t="-314754" r="-451462" b="-24590"/>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123741" t="-314754" r="-455396" b="-24590"/>
                          </a:stretch>
                        </a:blip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210177" t="-314754" r="-107522" b="-24590"/>
                          </a:stretch>
                        </a:blipFill>
                      </a:tcPr>
                    </a:tc>
                    <a:tc>
                      <a:txBody>
                        <a:bodyPr/>
                        <a:lstStyle/>
                        <a:p>
                          <a:pPr algn="ctr"/>
                          <a:r>
                            <a:rPr lang="en-US" dirty="0" smtClean="0">
                              <a:solidFill>
                                <a:schemeClr val="tx1"/>
                              </a:solidFill>
                            </a:rPr>
                            <a:t>CW</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242990764"/>
                      </a:ext>
                    </a:extLst>
                  </a:tr>
                </a:tbl>
              </a:graphicData>
            </a:graphic>
          </p:graphicFrame>
        </mc:Fallback>
      </mc:AlternateContent>
      <p:sp>
        <p:nvSpPr>
          <p:cNvPr id="29" name="TextBox 28"/>
          <p:cNvSpPr txBox="1"/>
          <p:nvPr/>
        </p:nvSpPr>
        <p:spPr>
          <a:xfrm>
            <a:off x="6227161" y="1284555"/>
            <a:ext cx="1446871" cy="369332"/>
          </a:xfrm>
          <a:prstGeom prst="rect">
            <a:avLst/>
          </a:prstGeom>
          <a:noFill/>
        </p:spPr>
        <p:txBody>
          <a:bodyPr wrap="none" rtlCol="0">
            <a:spAutoFit/>
          </a:bodyPr>
          <a:lstStyle/>
          <a:p>
            <a:r>
              <a:rPr lang="en-US" b="1" dirty="0" smtClean="0"/>
              <a:t>Torque table:</a:t>
            </a:r>
            <a:endParaRPr lang="en-US" b="1" dirty="0"/>
          </a:p>
        </p:txBody>
      </p:sp>
      <mc:AlternateContent xmlns:mc="http://schemas.openxmlformats.org/markup-compatibility/2006" xmlns:a14="http://schemas.microsoft.com/office/drawing/2010/main">
        <mc:Choice Requires="a14">
          <p:sp>
            <p:nvSpPr>
              <p:cNvPr id="30" name="TextBox 29"/>
              <p:cNvSpPr txBox="1"/>
              <p:nvPr/>
            </p:nvSpPr>
            <p:spPr>
              <a:xfrm>
                <a:off x="6227159" y="810465"/>
                <a:ext cx="3083095" cy="369332"/>
              </a:xfrm>
              <a:prstGeom prst="rect">
                <a:avLst/>
              </a:prstGeom>
              <a:solidFill>
                <a:schemeClr val="bg1">
                  <a:lumMod val="85000"/>
                </a:schemeClr>
              </a:solidFill>
              <a:ln>
                <a:solidFill>
                  <a:schemeClr val="tx1"/>
                </a:solidFill>
              </a:ln>
            </p:spPr>
            <p:txBody>
              <a:bodyPr wrap="square" rtlCol="0">
                <a:spAutoFit/>
              </a:bodyPr>
              <a:lstStyle/>
              <a:p>
                <a:r>
                  <a:rPr lang="en-US" b="1" i="1" dirty="0" smtClean="0">
                    <a:solidFill>
                      <a:schemeClr val="accent1">
                        <a:lumMod val="75000"/>
                      </a:schemeClr>
                    </a:solidFill>
                  </a:rPr>
                  <a:t>Choose pivot at left hand (</a:t>
                </a:r>
                <a14:m>
                  <m:oMath xmlns:m="http://schemas.openxmlformats.org/officeDocument/2006/math">
                    <m:sSub>
                      <m:sSubPr>
                        <m:ctrlPr>
                          <a:rPr lang="en-US" b="1" i="1" smtClean="0">
                            <a:solidFill>
                              <a:schemeClr val="accent1">
                                <a:lumMod val="75000"/>
                              </a:schemeClr>
                            </a:solidFill>
                            <a:latin typeface="Cambria Math" panose="02040503050406030204" pitchFamily="18" charset="0"/>
                          </a:rPr>
                        </m:ctrlPr>
                      </m:sSubPr>
                      <m:e>
                        <m:r>
                          <a:rPr lang="en-US" b="1" i="1" smtClean="0">
                            <a:solidFill>
                              <a:schemeClr val="accent1">
                                <a:lumMod val="75000"/>
                              </a:schemeClr>
                            </a:solidFill>
                            <a:latin typeface="Cambria Math" panose="02040503050406030204" pitchFamily="18" charset="0"/>
                          </a:rPr>
                          <m:t>𝑭</m:t>
                        </m:r>
                      </m:e>
                      <m:sub>
                        <m:r>
                          <a:rPr lang="en-US" b="1" i="1" smtClean="0">
                            <a:solidFill>
                              <a:schemeClr val="accent1">
                                <a:lumMod val="75000"/>
                              </a:schemeClr>
                            </a:solidFill>
                            <a:latin typeface="Cambria Math" panose="02040503050406030204" pitchFamily="18" charset="0"/>
                          </a:rPr>
                          <m:t>𝑳</m:t>
                        </m:r>
                      </m:sub>
                    </m:sSub>
                  </m:oMath>
                </a14:m>
                <a:r>
                  <a:rPr lang="en-US" b="1" i="1" dirty="0" smtClean="0">
                    <a:solidFill>
                      <a:schemeClr val="accent1">
                        <a:lumMod val="75000"/>
                      </a:schemeClr>
                    </a:solidFill>
                  </a:rPr>
                  <a:t>)</a:t>
                </a:r>
                <a:endParaRPr lang="en-US" b="1" i="1" dirty="0">
                  <a:solidFill>
                    <a:schemeClr val="accent1">
                      <a:lumMod val="75000"/>
                    </a:schemeClr>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6227159" y="810465"/>
                <a:ext cx="3083095" cy="369332"/>
              </a:xfrm>
              <a:prstGeom prst="rect">
                <a:avLst/>
              </a:prstGeom>
              <a:blipFill>
                <a:blip r:embed="rId13"/>
                <a:stretch>
                  <a:fillRect l="-1578" t="-7937" b="-22222"/>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5391959" y="3678311"/>
                <a:ext cx="3117273" cy="2400657"/>
              </a:xfrm>
              <a:prstGeom prst="rect">
                <a:avLst/>
              </a:prstGeom>
              <a:noFill/>
              <a:ln>
                <a:solidFill>
                  <a:schemeClr val="tx1"/>
                </a:solidFill>
                <a:prstDash val="dash"/>
              </a:ln>
            </p:spPr>
            <p:txBody>
              <a:bodyPr wrap="square" rtlCol="0">
                <a:spAutoFit/>
              </a:bodyPr>
              <a:lstStyle/>
              <a:p>
                <a:pPr algn="ctr">
                  <a:lnSpc>
                    <a:spcPct val="150000"/>
                  </a:lnSpc>
                </a:pPr>
                <a:r>
                  <a:rPr lang="en-US" sz="2000" u="sng" dirty="0" smtClean="0"/>
                  <a:t>a) Equilibrium condition:  </a:t>
                </a:r>
              </a:p>
              <a:p>
                <a:pPr>
                  <a:lnSpc>
                    <a:spcPct val="150000"/>
                  </a:lnSpc>
                </a:pPr>
                <a14:m>
                  <m:oMathPara xmlns:m="http://schemas.openxmlformats.org/officeDocument/2006/math">
                    <m:oMathParaPr>
                      <m:jc m:val="left"/>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𝜏</m:t>
                          </m:r>
                        </m:e>
                        <m:sub>
                          <m:r>
                            <a:rPr lang="en-US" sz="2000" b="0" i="1" smtClean="0">
                              <a:latin typeface="Cambria Math" panose="02040503050406030204" pitchFamily="18" charset="0"/>
                            </a:rPr>
                            <m:t>𝑛𝑒𝑡</m:t>
                          </m:r>
                        </m:sub>
                      </m:sSub>
                      <m:r>
                        <a:rPr lang="en-US" sz="2000" b="0" i="1" smtClean="0">
                          <a:latin typeface="Cambria Math" panose="02040503050406030204" pitchFamily="18" charset="0"/>
                        </a:rPr>
                        <m:t>=0</m:t>
                      </m:r>
                    </m:oMath>
                  </m:oMathPara>
                </a14:m>
                <a:endParaRPr lang="en-US" sz="2000" b="0" dirty="0" smtClean="0"/>
              </a:p>
              <a:p>
                <a:pPr>
                  <a:lnSpc>
                    <a:spcPct val="150000"/>
                  </a:lnSpc>
                </a:pPr>
                <a14:m>
                  <m:oMathPara xmlns:m="http://schemas.openxmlformats.org/officeDocument/2006/math">
                    <m:oMathParaPr>
                      <m:jc m:val="left"/>
                    </m:oMathParaPr>
                    <m:oMath xmlns:m="http://schemas.openxmlformats.org/officeDocument/2006/math">
                      <m:r>
                        <a:rPr lang="en-US" sz="2000" b="0" i="1" smtClean="0">
                          <a:latin typeface="Cambria Math" panose="02040503050406030204" pitchFamily="18" charset="0"/>
                        </a:rPr>
                        <m:t>⇒  </m:t>
                      </m:r>
                      <m:r>
                        <a:rPr lang="en-US" sz="2000" b="0" i="1" dirty="0" smtClean="0">
                          <a:latin typeface="Cambria Math" panose="02040503050406030204" pitchFamily="18" charset="0"/>
                        </a:rPr>
                        <m:t>0−</m:t>
                      </m:r>
                      <m:r>
                        <a:rPr lang="en-US" sz="2000" b="0" i="1" smtClean="0">
                          <a:latin typeface="Cambria Math" panose="02040503050406030204" pitchFamily="18" charset="0"/>
                        </a:rPr>
                        <m:t>22.05+0.9</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𝑅</m:t>
                          </m:r>
                        </m:sub>
                      </m:sSub>
                      <m:r>
                        <a:rPr lang="en-US" sz="2000" b="0" i="1" dirty="0" smtClean="0">
                          <a:latin typeface="Cambria Math" panose="02040503050406030204" pitchFamily="18" charset="0"/>
                        </a:rPr>
                        <m:t>=0</m:t>
                      </m:r>
                    </m:oMath>
                  </m:oMathPara>
                </a14:m>
                <a:endParaRPr lang="en-US" sz="2000" b="0" dirty="0" smtClean="0"/>
              </a:p>
              <a:p>
                <a:pPr>
                  <a:lnSpc>
                    <a:spcPct val="150000"/>
                  </a:lnSpc>
                </a:pPr>
                <a14:m>
                  <m:oMathPara xmlns:m="http://schemas.openxmlformats.org/officeDocument/2006/math">
                    <m:oMathParaPr>
                      <m:jc m:val="left"/>
                    </m:oMathParaPr>
                    <m:oMath xmlns:m="http://schemas.openxmlformats.org/officeDocument/2006/math">
                      <m:r>
                        <a:rPr lang="en-US" sz="2000" b="0" i="1" smtClean="0">
                          <a:latin typeface="Cambria Math" panose="02040503050406030204" pitchFamily="18" charset="0"/>
                        </a:rPr>
                        <m:t>⇒  0.9</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𝑅</m:t>
                          </m:r>
                        </m:sub>
                      </m:sSub>
                      <m:r>
                        <a:rPr lang="en-US" sz="2000" b="0" i="1" smtClean="0">
                          <a:latin typeface="Cambria Math" panose="02040503050406030204" pitchFamily="18" charset="0"/>
                        </a:rPr>
                        <m:t>=22.05</m:t>
                      </m:r>
                    </m:oMath>
                  </m:oMathPara>
                </a14:m>
                <a:endParaRPr lang="en-US" sz="2000" b="0" i="1" dirty="0" smtClean="0">
                  <a:latin typeface="Cambria Math" panose="02040503050406030204" pitchFamily="18" charset="0"/>
                </a:endParaRPr>
              </a:p>
              <a:p>
                <a:pPr>
                  <a:lnSpc>
                    <a:spcPct val="150000"/>
                  </a:lnSpc>
                </a:pPr>
                <a14:m>
                  <m:oMathPara xmlns:m="http://schemas.openxmlformats.org/officeDocument/2006/math">
                    <m:oMathParaPr>
                      <m:jc m:val="left"/>
                    </m:oMathParaPr>
                    <m:oMath xmlns:m="http://schemas.openxmlformats.org/officeDocument/2006/math">
                      <m:r>
                        <a:rPr lang="en-US" sz="2000" b="1" i="1" smtClean="0">
                          <a:latin typeface="Cambria Math" panose="02040503050406030204" pitchFamily="18" charset="0"/>
                        </a:rPr>
                        <m:t>⇒  </m:t>
                      </m:r>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𝑭</m:t>
                          </m:r>
                        </m:e>
                        <m:sub>
                          <m:r>
                            <a:rPr lang="en-US" sz="2000" b="1" i="1" smtClean="0">
                              <a:latin typeface="Cambria Math" panose="02040503050406030204" pitchFamily="18" charset="0"/>
                            </a:rPr>
                            <m:t>𝑹</m:t>
                          </m:r>
                        </m:sub>
                      </m:sSub>
                      <m:r>
                        <a:rPr lang="en-US" sz="2000" b="1" i="1" smtClean="0">
                          <a:latin typeface="Cambria Math" panose="02040503050406030204" pitchFamily="18" charset="0"/>
                        </a:rPr>
                        <m:t>=</m:t>
                      </m:r>
                      <m:r>
                        <a:rPr lang="en-US" sz="2000" b="1" i="1" smtClean="0">
                          <a:latin typeface="Cambria Math" panose="02040503050406030204" pitchFamily="18" charset="0"/>
                        </a:rPr>
                        <m:t>𝟐𝟒</m:t>
                      </m:r>
                      <m:r>
                        <a:rPr lang="en-US" sz="2000" b="1" i="1" smtClean="0">
                          <a:latin typeface="Cambria Math" panose="02040503050406030204" pitchFamily="18" charset="0"/>
                        </a:rPr>
                        <m:t>.</m:t>
                      </m:r>
                      <m:r>
                        <a:rPr lang="en-US" sz="2000" b="1" i="1" smtClean="0">
                          <a:latin typeface="Cambria Math" panose="02040503050406030204" pitchFamily="18" charset="0"/>
                        </a:rPr>
                        <m:t>𝟓</m:t>
                      </m:r>
                      <m:r>
                        <a:rPr lang="en-US" sz="2000" b="1" i="1" smtClean="0">
                          <a:latin typeface="Cambria Math" panose="02040503050406030204" pitchFamily="18" charset="0"/>
                        </a:rPr>
                        <m:t> </m:t>
                      </m:r>
                      <m:r>
                        <a:rPr lang="en-US" sz="2000" b="1" i="1" smtClean="0">
                          <a:latin typeface="Cambria Math" panose="02040503050406030204" pitchFamily="18" charset="0"/>
                        </a:rPr>
                        <m:t>𝑵</m:t>
                      </m:r>
                    </m:oMath>
                  </m:oMathPara>
                </a14:m>
                <a:endParaRPr lang="en-US" sz="2000" b="1" dirty="0"/>
              </a:p>
            </p:txBody>
          </p:sp>
        </mc:Choice>
        <mc:Fallback xmlns="">
          <p:sp>
            <p:nvSpPr>
              <p:cNvPr id="31" name="TextBox 30"/>
              <p:cNvSpPr txBox="1">
                <a:spLocks noRot="1" noChangeAspect="1" noMove="1" noResize="1" noEditPoints="1" noAdjustHandles="1" noChangeArrowheads="1" noChangeShapeType="1" noTextEdit="1"/>
              </p:cNvSpPr>
              <p:nvPr/>
            </p:nvSpPr>
            <p:spPr>
              <a:xfrm>
                <a:off x="5391959" y="3678311"/>
                <a:ext cx="3117273" cy="2400657"/>
              </a:xfrm>
              <a:prstGeom prst="rect">
                <a:avLst/>
              </a:prstGeom>
              <a:blipFill>
                <a:blip r:embed="rId14"/>
                <a:stretch>
                  <a:fillRect/>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a:xfrm>
                <a:off x="8752511" y="3678311"/>
                <a:ext cx="3117273" cy="2379369"/>
              </a:xfrm>
              <a:prstGeom prst="rect">
                <a:avLst/>
              </a:prstGeom>
              <a:noFill/>
              <a:ln>
                <a:solidFill>
                  <a:schemeClr val="tx1"/>
                </a:solidFill>
                <a:prstDash val="dash"/>
              </a:ln>
            </p:spPr>
            <p:txBody>
              <a:bodyPr wrap="square" rtlCol="0">
                <a:spAutoFit/>
              </a:bodyPr>
              <a:lstStyle/>
              <a:p>
                <a:pPr algn="ctr">
                  <a:lnSpc>
                    <a:spcPct val="150000"/>
                  </a:lnSpc>
                </a:pPr>
                <a:r>
                  <a:rPr lang="en-US" sz="2000" u="sng" dirty="0" smtClean="0"/>
                  <a:t>b) Equilibrium condition:  </a:t>
                </a:r>
              </a:p>
              <a:p>
                <a:pPr>
                  <a:lnSpc>
                    <a:spcPct val="150000"/>
                  </a:lnSpc>
                </a:pPr>
                <a14:m>
                  <m:oMathPara xmlns:m="http://schemas.openxmlformats.org/officeDocument/2006/math">
                    <m:oMathParaPr>
                      <m:jc m:val="left"/>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𝑛𝑒𝑡</m:t>
                          </m:r>
                        </m:sub>
                      </m:sSub>
                      <m:r>
                        <a:rPr lang="en-US" sz="2000" b="0" i="1" smtClean="0">
                          <a:latin typeface="Cambria Math" panose="02040503050406030204" pitchFamily="18" charset="0"/>
                        </a:rPr>
                        <m:t>=0</m:t>
                      </m:r>
                    </m:oMath>
                  </m:oMathPara>
                </a14:m>
                <a:endParaRPr lang="en-US" sz="2000" b="0" dirty="0" smtClean="0"/>
              </a:p>
              <a:p>
                <a:pPr>
                  <a:lnSpc>
                    <a:spcPct val="150000"/>
                  </a:lnSpc>
                </a:pPr>
                <a14:m>
                  <m:oMathPara xmlns:m="http://schemas.openxmlformats.org/officeDocument/2006/math">
                    <m:oMathParaPr>
                      <m:jc m:val="left"/>
                    </m:oMathParaPr>
                    <m:oMath xmlns:m="http://schemas.openxmlformats.org/officeDocument/2006/math">
                      <m:r>
                        <a:rPr lang="en-US" sz="2000" b="0" i="1" smtClean="0">
                          <a:latin typeface="Cambria Math" panose="02040503050406030204" pitchFamily="18" charset="0"/>
                        </a:rPr>
                        <m:t>⇒  </m:t>
                      </m:r>
                      <m:sSub>
                        <m:sSubPr>
                          <m:ctrlPr>
                            <a:rPr lang="en-US" sz="2000" b="0" i="1" dirty="0" smtClean="0">
                              <a:latin typeface="Cambria Math" panose="02040503050406030204" pitchFamily="18" charset="0"/>
                            </a:rPr>
                          </m:ctrlPr>
                        </m:sSubPr>
                        <m:e>
                          <m:r>
                            <a:rPr lang="en-US" sz="2000" b="0" i="1" dirty="0" smtClean="0">
                              <a:latin typeface="Cambria Math" panose="02040503050406030204" pitchFamily="18" charset="0"/>
                            </a:rPr>
                            <m:t>𝐹</m:t>
                          </m:r>
                        </m:e>
                        <m:sub>
                          <m:r>
                            <a:rPr lang="en-US" sz="2000" b="0" i="1" dirty="0" smtClean="0">
                              <a:latin typeface="Cambria Math" panose="02040503050406030204" pitchFamily="18" charset="0"/>
                            </a:rPr>
                            <m:t>𝑅</m:t>
                          </m:r>
                        </m:sub>
                      </m:sSub>
                      <m:r>
                        <a:rPr lang="en-US" sz="2000" b="0" i="1" dirty="0" smtClean="0">
                          <a:latin typeface="Cambria Math" panose="02040503050406030204" pitchFamily="18" charset="0"/>
                        </a:rPr>
                        <m:t>+</m:t>
                      </m:r>
                      <m:sSub>
                        <m:sSubPr>
                          <m:ctrlPr>
                            <a:rPr lang="en-US" sz="2000" b="0" i="1" dirty="0" smtClean="0">
                              <a:latin typeface="Cambria Math" panose="02040503050406030204" pitchFamily="18" charset="0"/>
                            </a:rPr>
                          </m:ctrlPr>
                        </m:sSubPr>
                        <m:e>
                          <m:r>
                            <a:rPr lang="en-US" sz="2000" b="0" i="1" dirty="0" smtClean="0">
                              <a:latin typeface="Cambria Math" panose="02040503050406030204" pitchFamily="18" charset="0"/>
                            </a:rPr>
                            <m:t>𝐹</m:t>
                          </m:r>
                        </m:e>
                        <m:sub>
                          <m:r>
                            <a:rPr lang="en-US" sz="2000" b="0" i="1" dirty="0" smtClean="0">
                              <a:latin typeface="Cambria Math" panose="02040503050406030204" pitchFamily="18" charset="0"/>
                            </a:rPr>
                            <m:t>𝐿</m:t>
                          </m:r>
                        </m:sub>
                      </m:sSub>
                      <m:r>
                        <a:rPr lang="en-US" sz="2000" b="0" i="1" dirty="0" smtClean="0">
                          <a:latin typeface="Cambria Math" panose="02040503050406030204" pitchFamily="18" charset="0"/>
                        </a:rPr>
                        <m:t>−</m:t>
                      </m:r>
                      <m:r>
                        <a:rPr lang="en-US" sz="2000" b="0" i="1" dirty="0" smtClean="0">
                          <a:latin typeface="Cambria Math" panose="02040503050406030204" pitchFamily="18" charset="0"/>
                        </a:rPr>
                        <m:t>𝑊</m:t>
                      </m:r>
                      <m:r>
                        <a:rPr lang="en-US" sz="2000" b="0" i="1" dirty="0" smtClean="0">
                          <a:latin typeface="Cambria Math" panose="02040503050406030204" pitchFamily="18" charset="0"/>
                        </a:rPr>
                        <m:t>=0⇒  24.5+</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𝐿</m:t>
                          </m:r>
                        </m:sub>
                      </m:sSub>
                      <m:r>
                        <a:rPr lang="en-US" sz="2000" b="0" i="1" smtClean="0">
                          <a:latin typeface="Cambria Math" panose="02040503050406030204" pitchFamily="18" charset="0"/>
                        </a:rPr>
                        <m:t>−49=0⇒  </m:t>
                      </m:r>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𝑭</m:t>
                          </m:r>
                        </m:e>
                        <m:sub>
                          <m:r>
                            <a:rPr lang="en-US" sz="2000" b="1" i="1" smtClean="0">
                              <a:latin typeface="Cambria Math" panose="02040503050406030204" pitchFamily="18" charset="0"/>
                            </a:rPr>
                            <m:t>𝑳</m:t>
                          </m:r>
                        </m:sub>
                      </m:sSub>
                      <m:r>
                        <a:rPr lang="en-US" sz="2000" b="1" i="1" smtClean="0">
                          <a:latin typeface="Cambria Math" panose="02040503050406030204" pitchFamily="18" charset="0"/>
                        </a:rPr>
                        <m:t>=</m:t>
                      </m:r>
                      <m:r>
                        <a:rPr lang="en-US" sz="2000" b="1" i="1" smtClean="0">
                          <a:latin typeface="Cambria Math" panose="02040503050406030204" pitchFamily="18" charset="0"/>
                        </a:rPr>
                        <m:t>𝟐𝟒</m:t>
                      </m:r>
                      <m:r>
                        <a:rPr lang="en-US" sz="2000" b="1" i="1" smtClean="0">
                          <a:latin typeface="Cambria Math" panose="02040503050406030204" pitchFamily="18" charset="0"/>
                        </a:rPr>
                        <m:t>.</m:t>
                      </m:r>
                      <m:r>
                        <a:rPr lang="en-US" sz="2000" b="1" i="1" smtClean="0">
                          <a:latin typeface="Cambria Math" panose="02040503050406030204" pitchFamily="18" charset="0"/>
                        </a:rPr>
                        <m:t>𝟓</m:t>
                      </m:r>
                      <m:r>
                        <a:rPr lang="en-US" sz="2000" b="1" i="1" smtClean="0">
                          <a:latin typeface="Cambria Math" panose="02040503050406030204" pitchFamily="18" charset="0"/>
                        </a:rPr>
                        <m:t> </m:t>
                      </m:r>
                      <m:r>
                        <a:rPr lang="en-US" sz="2000" b="1" i="1" smtClean="0">
                          <a:latin typeface="Cambria Math" panose="02040503050406030204" pitchFamily="18" charset="0"/>
                        </a:rPr>
                        <m:t>𝑵</m:t>
                      </m:r>
                    </m:oMath>
                  </m:oMathPara>
                </a14:m>
                <a:endParaRPr lang="en-US" sz="2000" b="1" dirty="0"/>
              </a:p>
            </p:txBody>
          </p:sp>
        </mc:Choice>
        <mc:Fallback xmlns="">
          <p:sp>
            <p:nvSpPr>
              <p:cNvPr id="32" name="TextBox 31"/>
              <p:cNvSpPr txBox="1">
                <a:spLocks noRot="1" noChangeAspect="1" noMove="1" noResize="1" noEditPoints="1" noAdjustHandles="1" noChangeArrowheads="1" noChangeShapeType="1" noTextEdit="1"/>
              </p:cNvSpPr>
              <p:nvPr/>
            </p:nvSpPr>
            <p:spPr>
              <a:xfrm>
                <a:off x="8752511" y="3678311"/>
                <a:ext cx="3117273" cy="2379369"/>
              </a:xfrm>
              <a:prstGeom prst="rect">
                <a:avLst/>
              </a:prstGeom>
              <a:blipFill>
                <a:blip r:embed="rId15"/>
                <a:stretch>
                  <a:fillRect/>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6863710" y="6243432"/>
                <a:ext cx="3318753" cy="369332"/>
              </a:xfrm>
              <a:prstGeom prst="rect">
                <a:avLst/>
              </a:prstGeom>
              <a:noFill/>
            </p:spPr>
            <p:txBody>
              <a:bodyPr wrap="square" rtlCol="0">
                <a:spAutoFit/>
              </a:bodyPr>
              <a:lstStyle/>
              <a:p>
                <a:r>
                  <a:rPr lang="en-US" dirty="0" smtClean="0">
                    <a:solidFill>
                      <a:schemeClr val="bg1">
                        <a:lumMod val="50000"/>
                      </a:schemeClr>
                    </a:solidFill>
                  </a:rPr>
                  <a:t>i.e.  </a:t>
                </a:r>
                <a14:m>
                  <m:oMath xmlns:m="http://schemas.openxmlformats.org/officeDocument/2006/math">
                    <m:sSub>
                      <m:sSubPr>
                        <m:ctrlPr>
                          <a:rPr lang="en-US" i="1" smtClean="0">
                            <a:solidFill>
                              <a:schemeClr val="bg1">
                                <a:lumMod val="50000"/>
                              </a:schemeClr>
                            </a:solidFill>
                            <a:latin typeface="Cambria Math" panose="02040503050406030204" pitchFamily="18" charset="0"/>
                          </a:rPr>
                        </m:ctrlPr>
                      </m:sSubPr>
                      <m:e>
                        <m:r>
                          <a:rPr lang="en-US" b="0" i="1" smtClean="0">
                            <a:solidFill>
                              <a:schemeClr val="bg1">
                                <a:lumMod val="50000"/>
                              </a:schemeClr>
                            </a:solidFill>
                            <a:latin typeface="Cambria Math" panose="02040503050406030204" pitchFamily="18" charset="0"/>
                          </a:rPr>
                          <m:t>𝐹</m:t>
                        </m:r>
                      </m:e>
                      <m:sub>
                        <m:r>
                          <a:rPr lang="en-US" b="0" i="1" smtClean="0">
                            <a:solidFill>
                              <a:schemeClr val="bg1">
                                <a:lumMod val="50000"/>
                              </a:schemeClr>
                            </a:solidFill>
                            <a:latin typeface="Cambria Math" panose="02040503050406030204" pitchFamily="18" charset="0"/>
                          </a:rPr>
                          <m:t>𝐿</m:t>
                        </m:r>
                      </m:sub>
                    </m:sSub>
                    <m:r>
                      <a:rPr lang="en-US" b="0" i="1" smtClean="0">
                        <a:solidFill>
                          <a:schemeClr val="bg1">
                            <a:lumMod val="50000"/>
                          </a:schemeClr>
                        </a:solidFill>
                        <a:latin typeface="Cambria Math" panose="02040503050406030204" pitchFamily="18" charset="0"/>
                      </a:rPr>
                      <m:t>=</m:t>
                    </m:r>
                    <m:sSub>
                      <m:sSubPr>
                        <m:ctrlPr>
                          <a:rPr lang="en-US" i="1" smtClean="0">
                            <a:solidFill>
                              <a:schemeClr val="bg1">
                                <a:lumMod val="50000"/>
                              </a:schemeClr>
                            </a:solidFill>
                            <a:latin typeface="Cambria Math" panose="02040503050406030204" pitchFamily="18" charset="0"/>
                          </a:rPr>
                        </m:ctrlPr>
                      </m:sSubPr>
                      <m:e>
                        <m:r>
                          <a:rPr lang="en-US" b="0" i="1" smtClean="0">
                            <a:solidFill>
                              <a:schemeClr val="bg1">
                                <a:lumMod val="50000"/>
                              </a:schemeClr>
                            </a:solidFill>
                            <a:latin typeface="Cambria Math" panose="02040503050406030204" pitchFamily="18" charset="0"/>
                          </a:rPr>
                          <m:t>𝐹</m:t>
                        </m:r>
                      </m:e>
                      <m:sub>
                        <m:r>
                          <a:rPr lang="en-US" b="0" i="1" smtClean="0">
                            <a:solidFill>
                              <a:schemeClr val="bg1">
                                <a:lumMod val="50000"/>
                              </a:schemeClr>
                            </a:solidFill>
                            <a:latin typeface="Cambria Math" panose="02040503050406030204" pitchFamily="18" charset="0"/>
                          </a:rPr>
                          <m:t>𝑅</m:t>
                        </m:r>
                      </m:sub>
                    </m:sSub>
                  </m:oMath>
                </a14:m>
                <a:r>
                  <a:rPr lang="en-US" dirty="0" smtClean="0">
                    <a:solidFill>
                      <a:schemeClr val="bg1">
                        <a:lumMod val="50000"/>
                      </a:schemeClr>
                    </a:solidFill>
                  </a:rPr>
                  <a:t>  because </a:t>
                </a:r>
                <a14:m>
                  <m:oMath xmlns:m="http://schemas.openxmlformats.org/officeDocument/2006/math">
                    <m:sSub>
                      <m:sSubPr>
                        <m:ctrlPr>
                          <a:rPr lang="en-US" i="1" smtClean="0">
                            <a:solidFill>
                              <a:schemeClr val="bg1">
                                <a:lumMod val="50000"/>
                              </a:schemeClr>
                            </a:solidFill>
                            <a:latin typeface="Cambria Math" panose="02040503050406030204" pitchFamily="18" charset="0"/>
                          </a:rPr>
                        </m:ctrlPr>
                      </m:sSubPr>
                      <m:e>
                        <m:r>
                          <a:rPr lang="en-US" b="0" i="1" smtClean="0">
                            <a:solidFill>
                              <a:schemeClr val="bg1">
                                <a:lumMod val="50000"/>
                              </a:schemeClr>
                            </a:solidFill>
                            <a:latin typeface="Cambria Math" panose="02040503050406030204" pitchFamily="18" charset="0"/>
                          </a:rPr>
                          <m:t>𝑟</m:t>
                        </m:r>
                      </m:e>
                      <m:sub>
                        <m:r>
                          <a:rPr lang="en-US" b="0" i="1" smtClean="0">
                            <a:solidFill>
                              <a:schemeClr val="bg1">
                                <a:lumMod val="50000"/>
                              </a:schemeClr>
                            </a:solidFill>
                            <a:latin typeface="Cambria Math" panose="02040503050406030204" pitchFamily="18" charset="0"/>
                          </a:rPr>
                          <m:t>𝐿</m:t>
                        </m:r>
                      </m:sub>
                    </m:sSub>
                    <m:r>
                      <a:rPr lang="en-US" b="0" i="1" smtClean="0">
                        <a:solidFill>
                          <a:schemeClr val="bg1">
                            <a:lumMod val="50000"/>
                          </a:schemeClr>
                        </a:solidFill>
                        <a:latin typeface="Cambria Math" panose="02040503050406030204" pitchFamily="18" charset="0"/>
                      </a:rPr>
                      <m:t>=</m:t>
                    </m:r>
                    <m:sSub>
                      <m:sSubPr>
                        <m:ctrlPr>
                          <a:rPr lang="en-US" i="1" smtClean="0">
                            <a:solidFill>
                              <a:schemeClr val="bg1">
                                <a:lumMod val="50000"/>
                              </a:schemeClr>
                            </a:solidFill>
                            <a:latin typeface="Cambria Math" panose="02040503050406030204" pitchFamily="18" charset="0"/>
                          </a:rPr>
                        </m:ctrlPr>
                      </m:sSubPr>
                      <m:e>
                        <m:r>
                          <a:rPr lang="en-US" b="0" i="1" smtClean="0">
                            <a:solidFill>
                              <a:schemeClr val="bg1">
                                <a:lumMod val="50000"/>
                              </a:schemeClr>
                            </a:solidFill>
                            <a:latin typeface="Cambria Math" panose="02040503050406030204" pitchFamily="18" charset="0"/>
                          </a:rPr>
                          <m:t>𝑟</m:t>
                        </m:r>
                      </m:e>
                      <m:sub>
                        <m:r>
                          <a:rPr lang="en-US" b="0" i="1" smtClean="0">
                            <a:solidFill>
                              <a:schemeClr val="bg1">
                                <a:lumMod val="50000"/>
                              </a:schemeClr>
                            </a:solidFill>
                            <a:latin typeface="Cambria Math" panose="02040503050406030204" pitchFamily="18" charset="0"/>
                          </a:rPr>
                          <m:t>𝑅</m:t>
                        </m:r>
                      </m:sub>
                    </m:sSub>
                  </m:oMath>
                </a14:m>
                <a:endParaRPr lang="en-US" dirty="0">
                  <a:solidFill>
                    <a:schemeClr val="bg1">
                      <a:lumMod val="50000"/>
                    </a:schemeClr>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6863710" y="6243432"/>
                <a:ext cx="3318753" cy="369332"/>
              </a:xfrm>
              <a:prstGeom prst="rect">
                <a:avLst/>
              </a:prstGeom>
              <a:blipFill>
                <a:blip r:embed="rId16"/>
                <a:stretch>
                  <a:fillRect l="-1654" t="-8197" b="-24590"/>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1548856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animBg="1"/>
      <p:bldP spid="31" grpId="0" animBg="1"/>
      <p:bldP spid="32" grpId="0" animBg="1"/>
      <p:bldP spid="33" grpId="0"/>
    </p:bldLst>
  </p:timing>
  <p:extLst mod="1"/>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a:t>
            </a:r>
            <a:r>
              <a:rPr lang="en-US" altLang="en-US" sz="2700" dirty="0" smtClean="0">
                <a:latin typeface="Arial" panose="020B0604020202020204" pitchFamily="34" charset="0"/>
              </a:rPr>
              <a:t>4 [1]</a:t>
            </a:r>
            <a:endParaRPr lang="en-US" altLang="en-US" sz="2700" dirty="0">
              <a:latin typeface="Arial" panose="020B0604020202020204" pitchFamily="34" charset="0"/>
            </a:endParaRPr>
          </a:p>
        </p:txBody>
      </p:sp>
      <p:sp>
        <p:nvSpPr>
          <p:cNvPr id="7" name="Rectangle 2"/>
          <p:cNvSpPr>
            <a:spLocks/>
          </p:cNvSpPr>
          <p:nvPr/>
        </p:nvSpPr>
        <p:spPr bwMode="auto">
          <a:xfrm>
            <a:off x="665322" y="1159860"/>
            <a:ext cx="11057286"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628650" indent="-514350"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endParaRPr lang="en-US" altLang="en-US" sz="2160" dirty="0">
              <a:latin typeface="Arial" panose="020B0604020202020204" pitchFamily="34" charset="0"/>
            </a:endParaRPr>
          </a:p>
        </p:txBody>
      </p:sp>
      <mc:AlternateContent xmlns:mc="http://schemas.openxmlformats.org/markup-compatibility/2006" xmlns:a14="http://schemas.microsoft.com/office/drawing/2010/main">
        <mc:Choice Requires="a14">
          <p:graphicFrame>
            <p:nvGraphicFramePr>
              <p:cNvPr id="2" name="Table 1"/>
              <p:cNvGraphicFramePr>
                <a:graphicFrameLocks noGrp="1"/>
              </p:cNvGraphicFramePr>
              <p:nvPr>
                <p:extLst>
                  <p:ext uri="{D42A27DB-BD31-4B8C-83A1-F6EECF244321}">
                    <p14:modId xmlns:p14="http://schemas.microsoft.com/office/powerpoint/2010/main" val="1545371815"/>
                  </p:ext>
                </p:extLst>
              </p:nvPr>
            </p:nvGraphicFramePr>
            <p:xfrm>
              <a:off x="592170" y="869805"/>
              <a:ext cx="10932778" cy="1463040"/>
            </p:xfrm>
            <a:graphic>
              <a:graphicData uri="http://schemas.openxmlformats.org/drawingml/2006/table">
                <a:tbl>
                  <a:tblPr>
                    <a:tableStyleId>{5C22544A-7EE6-4342-B048-85BDC9FD1C3A}</a:tableStyleId>
                  </a:tblPr>
                  <a:tblGrid>
                    <a:gridCol w="10932778">
                      <a:extLst>
                        <a:ext uri="{9D8B030D-6E8A-4147-A177-3AD203B41FA5}">
                          <a16:colId xmlns:a16="http://schemas.microsoft.com/office/drawing/2014/main" val="2431655905"/>
                        </a:ext>
                      </a:extLst>
                    </a:gridCol>
                  </a:tblGrid>
                  <a:tr h="1195550">
                    <a:tc>
                      <a:txBody>
                        <a:bodyPr/>
                        <a:lstStyle/>
                        <a:p>
                          <a:r>
                            <a:rPr lang="en-US" sz="2400" b="0" i="0" u="none" strike="noStrike" kern="1200" baseline="0" dirty="0">
                              <a:solidFill>
                                <a:schemeClr val="dk1"/>
                              </a:solidFill>
                              <a:latin typeface="+mn-lt"/>
                              <a:ea typeface="+mn-ea"/>
                              <a:cs typeface="+mn-cs"/>
                            </a:rPr>
                            <a:t>In the picture below, the mass of the pole is </a:t>
                          </a:r>
                          <a:r>
                            <a:rPr lang="en-US" sz="2400" b="1" i="0" u="none" strike="noStrike" kern="1200" baseline="0" dirty="0">
                              <a:solidFill>
                                <a:schemeClr val="dk1"/>
                              </a:solidFill>
                              <a:latin typeface="+mn-lt"/>
                              <a:ea typeface="+mn-ea"/>
                              <a:cs typeface="+mn-cs"/>
                            </a:rPr>
                            <a:t>5 kg</a:t>
                          </a:r>
                          <a:r>
                            <a:rPr lang="en-US" sz="2400" b="0" i="0" u="none" strike="noStrike" kern="1200" baseline="0" dirty="0">
                              <a:solidFill>
                                <a:schemeClr val="dk1"/>
                              </a:solidFill>
                              <a:latin typeface="+mn-lt"/>
                              <a:ea typeface="+mn-ea"/>
                              <a:cs typeface="+mn-cs"/>
                            </a:rPr>
                            <a:t>. The hands are </a:t>
                          </a:r>
                          <a:r>
                            <a:rPr lang="en-US" sz="2400" b="1" i="0" u="none" strike="noStrike" kern="1200" baseline="0" dirty="0">
                              <a:solidFill>
                                <a:schemeClr val="dk1"/>
                              </a:solidFill>
                              <a:latin typeface="+mn-lt"/>
                              <a:ea typeface="+mn-ea"/>
                              <a:cs typeface="+mn-cs"/>
                            </a:rPr>
                            <a:t>0.900 m</a:t>
                          </a:r>
                          <a:r>
                            <a:rPr lang="en-US" sz="2400" b="0" i="0" u="none" strike="noStrike" kern="1200" baseline="0" dirty="0">
                              <a:solidFill>
                                <a:schemeClr val="dk1"/>
                              </a:solidFill>
                              <a:latin typeface="+mn-lt"/>
                              <a:ea typeface="+mn-ea"/>
                              <a:cs typeface="+mn-cs"/>
                            </a:rPr>
                            <a:t> apart, and the center-of-gravity (CG) of the pole is </a:t>
                          </a:r>
                          <a:r>
                            <a:rPr lang="en-US" sz="2400" b="1" i="0" u="none" strike="noStrike" kern="1200" baseline="0" dirty="0">
                              <a:solidFill>
                                <a:schemeClr val="dk1"/>
                              </a:solidFill>
                              <a:latin typeface="+mn-lt"/>
                              <a:ea typeface="+mn-ea"/>
                              <a:cs typeface="+mn-cs"/>
                            </a:rPr>
                            <a:t>0.6 m</a:t>
                          </a:r>
                          <a:r>
                            <a:rPr lang="en-US" sz="2400" b="0" i="0" u="none" strike="noStrike" kern="1200" baseline="0" dirty="0">
                              <a:solidFill>
                                <a:schemeClr val="dk1"/>
                              </a:solidFill>
                              <a:latin typeface="+mn-lt"/>
                              <a:ea typeface="+mn-ea"/>
                              <a:cs typeface="+mn-cs"/>
                            </a:rPr>
                            <a:t> from the left hand.  </a:t>
                          </a:r>
                        </a:p>
                        <a:p>
                          <a:r>
                            <a:rPr lang="en-US" sz="2400" b="0" i="0" u="none" strike="noStrike" kern="1200" baseline="0" dirty="0">
                              <a:solidFill>
                                <a:schemeClr val="dk1"/>
                              </a:solidFill>
                              <a:latin typeface="+mn-lt"/>
                              <a:ea typeface="+mn-ea"/>
                              <a:cs typeface="+mn-cs"/>
                            </a:rPr>
                            <a:t>(a) Calculate </a:t>
                          </a:r>
                          <a14:m>
                            <m:oMath xmlns:m="http://schemas.openxmlformats.org/officeDocument/2006/math">
                              <m:sSub>
                                <m:sSubPr>
                                  <m:ctrlPr>
                                    <a:rPr lang="en-US" sz="2400" b="0" i="1" u="none" strike="noStrike" kern="1200" baseline="0" dirty="0" smtClean="0">
                                      <a:solidFill>
                                        <a:schemeClr val="dk1"/>
                                      </a:solidFill>
                                      <a:latin typeface="Cambria Math" panose="02040503050406030204" pitchFamily="18" charset="0"/>
                                      <a:ea typeface="+mn-ea"/>
                                      <a:cs typeface="+mn-cs"/>
                                    </a:rPr>
                                  </m:ctrlPr>
                                </m:sSubPr>
                                <m:e>
                                  <m:r>
                                    <a:rPr lang="en-US" sz="2400" b="0" i="1" u="none" strike="noStrike" kern="1200" baseline="0" dirty="0" smtClean="0">
                                      <a:solidFill>
                                        <a:schemeClr val="dk1"/>
                                      </a:solidFill>
                                      <a:latin typeface="Cambria Math" panose="02040503050406030204" pitchFamily="18" charset="0"/>
                                      <a:ea typeface="+mn-ea"/>
                                      <a:cs typeface="+mn-cs"/>
                                    </a:rPr>
                                    <m:t>𝐹</m:t>
                                  </m:r>
                                </m:e>
                                <m:sub>
                                  <m:r>
                                    <a:rPr lang="en-US" sz="2400" b="0" i="1" u="none" strike="noStrike" kern="1200" baseline="0" dirty="0" smtClean="0">
                                      <a:solidFill>
                                        <a:schemeClr val="dk1"/>
                                      </a:solidFill>
                                      <a:latin typeface="Cambria Math" panose="02040503050406030204" pitchFamily="18" charset="0"/>
                                      <a:ea typeface="+mn-ea"/>
                                      <a:cs typeface="+mn-cs"/>
                                    </a:rPr>
                                    <m:t>𝑅</m:t>
                                  </m:r>
                                </m:sub>
                              </m:sSub>
                            </m:oMath>
                          </a14:m>
                          <a:r>
                            <a:rPr lang="en-US" sz="2400" b="0" i="1" u="none" strike="noStrike" kern="1200" baseline="0" dirty="0">
                              <a:solidFill>
                                <a:schemeClr val="dk1"/>
                              </a:solidFill>
                              <a:latin typeface="+mn-lt"/>
                              <a:ea typeface="+mn-ea"/>
                              <a:cs typeface="+mn-cs"/>
                            </a:rPr>
                            <a:t> </a:t>
                          </a:r>
                          <a:r>
                            <a:rPr lang="en-US" sz="2400" b="0" i="0" u="none" strike="noStrike" kern="1200" baseline="0" dirty="0">
                              <a:solidFill>
                                <a:schemeClr val="dk1"/>
                              </a:solidFill>
                              <a:latin typeface="+mn-lt"/>
                              <a:ea typeface="+mn-ea"/>
                              <a:cs typeface="+mn-cs"/>
                            </a:rPr>
                            <a:t>, the force exerted by the right hand, and</a:t>
                          </a:r>
                        </a:p>
                        <a:p>
                          <a:r>
                            <a:rPr lang="en-US" sz="2400" b="0" i="0" u="none" strike="noStrike" kern="1200" baseline="0" dirty="0">
                              <a:solidFill>
                                <a:schemeClr val="dk1"/>
                              </a:solidFill>
                              <a:latin typeface="+mn-lt"/>
                              <a:ea typeface="+mn-ea"/>
                              <a:cs typeface="+mn-cs"/>
                            </a:rPr>
                            <a:t>(b) Calculate </a:t>
                          </a:r>
                          <a14:m>
                            <m:oMath xmlns:m="http://schemas.openxmlformats.org/officeDocument/2006/math">
                              <m:sSub>
                                <m:sSubPr>
                                  <m:ctrlPr>
                                    <a:rPr lang="en-US" sz="2400" b="0" i="1" u="none" strike="noStrike" kern="1200" baseline="0" smtClean="0">
                                      <a:solidFill>
                                        <a:schemeClr val="dk1"/>
                                      </a:solidFill>
                                      <a:latin typeface="Cambria Math" panose="02040503050406030204" pitchFamily="18" charset="0"/>
                                      <a:ea typeface="+mn-ea"/>
                                      <a:cs typeface="+mn-cs"/>
                                    </a:rPr>
                                  </m:ctrlPr>
                                </m:sSubPr>
                                <m:e>
                                  <m:r>
                                    <a:rPr lang="en-US" sz="2400" b="0" i="1" u="none" strike="noStrike" kern="1200" baseline="0" smtClean="0">
                                      <a:solidFill>
                                        <a:schemeClr val="dk1"/>
                                      </a:solidFill>
                                      <a:latin typeface="Cambria Math" panose="02040503050406030204" pitchFamily="18" charset="0"/>
                                      <a:ea typeface="+mn-ea"/>
                                      <a:cs typeface="+mn-cs"/>
                                    </a:rPr>
                                    <m:t>𝐹</m:t>
                                  </m:r>
                                </m:e>
                                <m:sub>
                                  <m:r>
                                    <a:rPr lang="en-US" sz="2400" b="0" i="1" u="none" strike="noStrike" kern="1200" baseline="0" smtClean="0">
                                      <a:solidFill>
                                        <a:schemeClr val="dk1"/>
                                      </a:solidFill>
                                      <a:latin typeface="Cambria Math" panose="02040503050406030204" pitchFamily="18" charset="0"/>
                                      <a:ea typeface="+mn-ea"/>
                                      <a:cs typeface="+mn-cs"/>
                                    </a:rPr>
                                    <m:t>𝐿</m:t>
                                  </m:r>
                                </m:sub>
                              </m:sSub>
                            </m:oMath>
                          </a14:m>
                          <a:r>
                            <a:rPr lang="en-US" sz="2400" b="0" i="1" u="none" strike="noStrike" kern="1200" baseline="0" dirty="0">
                              <a:solidFill>
                                <a:schemeClr val="dk1"/>
                              </a:solidFill>
                              <a:latin typeface="+mn-lt"/>
                              <a:ea typeface="+mn-ea"/>
                              <a:cs typeface="+mn-cs"/>
                            </a:rPr>
                            <a:t> </a:t>
                          </a:r>
                          <a:r>
                            <a:rPr lang="en-US" sz="2400" b="0" i="0" u="none" strike="noStrike" kern="1200" baseline="0" dirty="0">
                              <a:solidFill>
                                <a:schemeClr val="dk1"/>
                              </a:solidFill>
                              <a:latin typeface="+mn-lt"/>
                              <a:ea typeface="+mn-ea"/>
                              <a:cs typeface="+mn-cs"/>
                            </a:rPr>
                            <a:t>, the force exerted by the left hand.</a:t>
                          </a:r>
                          <a:endParaRPr lang="en-US" sz="3200" dirty="0">
                            <a:effectLst/>
                          </a:endParaRPr>
                        </a:p>
                      </a:txBody>
                      <a:tcPr marL="68580" marR="68580" marT="0" marB="0">
                        <a:noFill/>
                      </a:tcPr>
                    </a:tc>
                    <a:extLst>
                      <a:ext uri="{0D108BD9-81ED-4DB2-BD59-A6C34878D82A}">
                        <a16:rowId xmlns:a16="http://schemas.microsoft.com/office/drawing/2014/main" val="1543418714"/>
                      </a:ext>
                    </a:extLst>
                  </a:tr>
                </a:tbl>
              </a:graphicData>
            </a:graphic>
          </p:graphicFrame>
        </mc:Choice>
        <mc:Fallback xmlns="">
          <p:graphicFrame>
            <p:nvGraphicFramePr>
              <p:cNvPr id="2" name="Table 1"/>
              <p:cNvGraphicFramePr>
                <a:graphicFrameLocks noGrp="1"/>
              </p:cNvGraphicFramePr>
              <p:nvPr>
                <p:extLst>
                  <p:ext uri="{D42A27DB-BD31-4B8C-83A1-F6EECF244321}">
                    <p14:modId xmlns:p14="http://schemas.microsoft.com/office/powerpoint/2010/main" val="1545371815"/>
                  </p:ext>
                </p:extLst>
              </p:nvPr>
            </p:nvGraphicFramePr>
            <p:xfrm>
              <a:off x="592170" y="869805"/>
              <a:ext cx="10932778" cy="1463040"/>
            </p:xfrm>
            <a:graphic>
              <a:graphicData uri="http://schemas.openxmlformats.org/drawingml/2006/table">
                <a:tbl>
                  <a:tblPr>
                    <a:tableStyleId>{5C22544A-7EE6-4342-B048-85BDC9FD1C3A}</a:tableStyleId>
                  </a:tblPr>
                  <a:tblGrid>
                    <a:gridCol w="10932778">
                      <a:extLst>
                        <a:ext uri="{9D8B030D-6E8A-4147-A177-3AD203B41FA5}">
                          <a16:colId xmlns:a16="http://schemas.microsoft.com/office/drawing/2014/main" val="2431655905"/>
                        </a:ext>
                      </a:extLst>
                    </a:gridCol>
                  </a:tblGrid>
                  <a:tr h="1463040">
                    <a:tc>
                      <a:txBody>
                        <a:bodyPr/>
                        <a:lstStyle/>
                        <a:p>
                          <a:endParaRPr lang="en-US"/>
                        </a:p>
                      </a:txBody>
                      <a:tcPr marL="68580" marR="68580" marT="0" marB="0">
                        <a:blipFill>
                          <a:blip r:embed="rId6"/>
                          <a:stretch>
                            <a:fillRect l="-56" t="-6224" r="-111" b="-12448"/>
                          </a:stretch>
                        </a:blipFill>
                      </a:tcPr>
                    </a:tc>
                    <a:extLst>
                      <a:ext uri="{0D108BD9-81ED-4DB2-BD59-A6C34878D82A}">
                        <a16:rowId xmlns:a16="http://schemas.microsoft.com/office/drawing/2014/main" val="154341871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3062569364"/>
                  </p:ext>
                </p:extLst>
              </p:nvPr>
            </p:nvGraphicFramePr>
            <p:xfrm>
              <a:off x="6227160" y="2646365"/>
              <a:ext cx="4662514" cy="3615889"/>
            </p:xfrm>
            <a:graphic>
              <a:graphicData uri="http://schemas.openxmlformats.org/drawingml/2006/table">
                <a:tbl>
                  <a:tblPr>
                    <a:tableStyleId>{5C22544A-7EE6-4342-B048-85BDC9FD1C3A}</a:tableStyleId>
                  </a:tblPr>
                  <a:tblGrid>
                    <a:gridCol w="4662514">
                      <a:extLst>
                        <a:ext uri="{9D8B030D-6E8A-4147-A177-3AD203B41FA5}">
                          <a16:colId xmlns:a16="http://schemas.microsoft.com/office/drawing/2014/main" val="2431655905"/>
                        </a:ext>
                      </a:extLst>
                    </a:gridCol>
                  </a:tblGrid>
                  <a:tr h="3615889">
                    <a:tc>
                      <a:txBody>
                        <a:bodyPr/>
                        <a:lstStyle/>
                        <a:p>
                          <a:pPr marL="0" marR="0">
                            <a:lnSpc>
                              <a:spcPct val="150000"/>
                            </a:lnSpc>
                            <a:spcBef>
                              <a:spcPts val="0"/>
                            </a:spcBef>
                            <a:spcAft>
                              <a:spcPts val="0"/>
                            </a:spcAft>
                          </a:pPr>
                          <a:r>
                            <a:rPr lang="en-US" sz="2200" b="0" i="0" dirty="0" smtClean="0">
                              <a:effectLst/>
                              <a:latin typeface="Calibri" panose="020F0502020204030204" pitchFamily="34" charset="0"/>
                              <a:cs typeface="Calibri" panose="020F0502020204030204" pitchFamily="34" charset="0"/>
                            </a:rPr>
                            <a:t>Choose pivot at left hand:</a:t>
                          </a: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r>
                                  <a:rPr lang="en-US" sz="2200" b="0" i="1" smtClean="0">
                                    <a:effectLst/>
                                    <a:latin typeface="Cambria Math" panose="02040503050406030204" pitchFamily="18" charset="0"/>
                                  </a:rPr>
                                  <m:t>𝑊</m:t>
                                </m:r>
                                <m:r>
                                  <a:rPr lang="en-US" sz="2200" b="0" i="1" smtClean="0">
                                    <a:effectLst/>
                                    <a:latin typeface="Cambria Math" panose="02040503050406030204" pitchFamily="18" charset="0"/>
                                  </a:rPr>
                                  <m:t>=</m:t>
                                </m:r>
                                <m:r>
                                  <a:rPr lang="en-US" sz="2200" b="0" i="1" smtClean="0">
                                    <a:effectLst/>
                                    <a:latin typeface="Cambria Math" panose="02040503050406030204" pitchFamily="18" charset="0"/>
                                  </a:rPr>
                                  <m:t>𝑚𝑔</m:t>
                                </m:r>
                                <m:r>
                                  <a:rPr lang="en-US" sz="2200" b="0" i="1" smtClean="0">
                                    <a:effectLst/>
                                    <a:latin typeface="Cambria Math" panose="02040503050406030204" pitchFamily="18" charset="0"/>
                                  </a:rPr>
                                  <m:t>=5×9.8 </m:t>
                                </m:r>
                                <m:r>
                                  <a:rPr lang="en-US" sz="2200" b="0" i="1" smtClean="0">
                                    <a:effectLst/>
                                    <a:latin typeface="Cambria Math" panose="02040503050406030204" pitchFamily="18" charset="0"/>
                                  </a:rPr>
                                  <m:t>𝑁</m:t>
                                </m:r>
                                <m:r>
                                  <a:rPr lang="en-US" sz="2200" b="0" i="1" smtClean="0">
                                    <a:effectLst/>
                                    <a:latin typeface="Cambria Math" panose="02040503050406030204" pitchFamily="18" charset="0"/>
                                  </a:rPr>
                                  <m:t>=49 </m:t>
                                </m:r>
                                <m:r>
                                  <a:rPr lang="en-US" sz="2200" b="0" i="1" smtClean="0">
                                    <a:effectLst/>
                                    <a:latin typeface="Cambria Math" panose="02040503050406030204" pitchFamily="18" charset="0"/>
                                  </a:rPr>
                                  <m:t>𝑁</m:t>
                                </m:r>
                              </m:oMath>
                            </m:oMathPara>
                          </a14:m>
                          <a:endParaRPr lang="en-US" sz="2200" dirty="0">
                            <a:effectLst/>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𝑟</m:t>
                                    </m:r>
                                  </m:e>
                                  <m:sub>
                                    <m:r>
                                      <a:rPr lang="en-US" sz="2200" b="0" i="1" smtClean="0">
                                        <a:effectLst/>
                                        <a:latin typeface="Cambria Math" panose="02040503050406030204" pitchFamily="18" charset="0"/>
                                      </a:rPr>
                                      <m:t>𝑊</m:t>
                                    </m:r>
                                  </m:sub>
                                </m:sSub>
                                <m:r>
                                  <a:rPr lang="en-US" sz="2200" b="0" i="1" smtClean="0">
                                    <a:effectLst/>
                                    <a:latin typeface="Cambria Math" panose="02040503050406030204" pitchFamily="18" charset="0"/>
                                  </a:rPr>
                                  <m:t>=0.6 </m:t>
                                </m:r>
                                <m:r>
                                  <a:rPr lang="en-US" sz="2200" b="0" i="1" smtClean="0">
                                    <a:effectLst/>
                                    <a:latin typeface="Cambria Math" panose="02040503050406030204" pitchFamily="18" charset="0"/>
                                  </a:rPr>
                                  <m:t>𝑚</m:t>
                                </m:r>
                              </m:oMath>
                            </m:oMathPara>
                          </a14:m>
                          <a:endParaRPr lang="en-US" sz="2200" dirty="0">
                            <a:effectLst/>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𝐹</m:t>
                                    </m:r>
                                  </m:e>
                                  <m:sub>
                                    <m:r>
                                      <a:rPr lang="en-US" sz="2200" b="0" i="1" smtClean="0">
                                        <a:effectLst/>
                                        <a:latin typeface="Cambria Math" panose="02040503050406030204" pitchFamily="18" charset="0"/>
                                      </a:rPr>
                                      <m:t>𝐿</m:t>
                                    </m:r>
                                  </m:sub>
                                </m:sSub>
                                <m:r>
                                  <a:rPr lang="en-US" sz="2200" b="0" i="1" smtClean="0">
                                    <a:effectLst/>
                                    <a:latin typeface="Cambria Math" panose="02040503050406030204" pitchFamily="18" charset="0"/>
                                  </a:rPr>
                                  <m:t>= ?</m:t>
                                </m:r>
                              </m:oMath>
                            </m:oMathPara>
                          </a14:m>
                          <a:endParaRPr lang="en-US" sz="2200" b="0" dirty="0">
                            <a:effectLst/>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𝑟</m:t>
                                    </m:r>
                                  </m:e>
                                  <m:sub>
                                    <m:r>
                                      <a:rPr lang="en-US" sz="2200" b="0" i="1" smtClean="0">
                                        <a:effectLst/>
                                        <a:latin typeface="Cambria Math" panose="02040503050406030204" pitchFamily="18" charset="0"/>
                                      </a:rPr>
                                      <m:t>𝐿</m:t>
                                    </m:r>
                                  </m:sub>
                                </m:sSub>
                                <m:r>
                                  <a:rPr lang="en-US" sz="2200" b="0" i="1" smtClean="0">
                                    <a:effectLst/>
                                    <a:latin typeface="Cambria Math" panose="02040503050406030204" pitchFamily="18" charset="0"/>
                                  </a:rPr>
                                  <m:t>=0</m:t>
                                </m:r>
                              </m:oMath>
                            </m:oMathPara>
                          </a14:m>
                          <a:endParaRPr lang="en-US" sz="2200" b="0" i="1" dirty="0">
                            <a:effectLst/>
                            <a:latin typeface="Cambria Math" panose="02040503050406030204" pitchFamily="18" charset="0"/>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𝐹</m:t>
                                    </m:r>
                                  </m:e>
                                  <m:sub>
                                    <m:r>
                                      <a:rPr lang="en-US" sz="2200" b="0" i="1" smtClean="0">
                                        <a:effectLst/>
                                        <a:latin typeface="Cambria Math" panose="02040503050406030204" pitchFamily="18" charset="0"/>
                                      </a:rPr>
                                      <m:t>𝑅</m:t>
                                    </m:r>
                                  </m:sub>
                                </m:sSub>
                                <m:r>
                                  <a:rPr lang="en-US" sz="2200" b="0" i="1" smtClean="0">
                                    <a:effectLst/>
                                    <a:latin typeface="Cambria Math" panose="02040503050406030204" pitchFamily="18" charset="0"/>
                                  </a:rPr>
                                  <m:t>= ?</m:t>
                                </m:r>
                              </m:oMath>
                            </m:oMathPara>
                          </a14:m>
                          <a:endParaRPr lang="en-US" sz="2200" b="0" dirty="0">
                            <a:effectLst/>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a:rPr lang="en-US" sz="2200" b="0" i="1" smtClean="0">
                                        <a:effectLst/>
                                        <a:latin typeface="Cambria Math" panose="02040503050406030204" pitchFamily="18" charset="0"/>
                                      </a:rPr>
                                      <m:t>𝑟</m:t>
                                    </m:r>
                                  </m:e>
                                  <m:sub>
                                    <m:r>
                                      <a:rPr lang="en-US" sz="2200" b="0" i="1" smtClean="0">
                                        <a:effectLst/>
                                        <a:latin typeface="Cambria Math" panose="02040503050406030204" pitchFamily="18" charset="0"/>
                                      </a:rPr>
                                      <m:t>𝑅</m:t>
                                    </m:r>
                                  </m:sub>
                                </m:sSub>
                                <m:r>
                                  <a:rPr lang="en-US" sz="2200" b="0" i="1" smtClean="0">
                                    <a:effectLst/>
                                    <a:latin typeface="Cambria Math" panose="02040503050406030204" pitchFamily="18" charset="0"/>
                                  </a:rPr>
                                  <m:t>=0.9 </m:t>
                                </m:r>
                                <m:r>
                                  <a:rPr lang="en-US" sz="2200" b="0" i="1" smtClean="0">
                                    <a:effectLst/>
                                    <a:latin typeface="Cambria Math" panose="02040503050406030204" pitchFamily="18" charset="0"/>
                                  </a:rPr>
                                  <m:t>𝑚</m:t>
                                </m:r>
                              </m:oMath>
                            </m:oMathPara>
                          </a14:m>
                          <a:endParaRPr lang="en-US" sz="220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3062569364"/>
                  </p:ext>
                </p:extLst>
              </p:nvPr>
            </p:nvGraphicFramePr>
            <p:xfrm>
              <a:off x="6227160" y="2646365"/>
              <a:ext cx="4662514" cy="3615889"/>
            </p:xfrm>
            <a:graphic>
              <a:graphicData uri="http://schemas.openxmlformats.org/drawingml/2006/table">
                <a:tbl>
                  <a:tblPr>
                    <a:tableStyleId>{5C22544A-7EE6-4342-B048-85BDC9FD1C3A}</a:tableStyleId>
                  </a:tblPr>
                  <a:tblGrid>
                    <a:gridCol w="4662514">
                      <a:extLst>
                        <a:ext uri="{9D8B030D-6E8A-4147-A177-3AD203B41FA5}">
                          <a16:colId xmlns:a16="http://schemas.microsoft.com/office/drawing/2014/main" val="2431655905"/>
                        </a:ext>
                      </a:extLst>
                    </a:gridCol>
                  </a:tblGrid>
                  <a:tr h="3615889">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7"/>
                          <a:stretch>
                            <a:fillRect l="-131" t="-168" r="-261" b="-337"/>
                          </a:stretch>
                        </a:blipFill>
                      </a:tcPr>
                    </a:tc>
                    <a:extLst>
                      <a:ext uri="{0D108BD9-81ED-4DB2-BD59-A6C34878D82A}">
                        <a16:rowId xmlns:a16="http://schemas.microsoft.com/office/drawing/2014/main" val="1543418714"/>
                      </a:ext>
                    </a:extLst>
                  </a:tr>
                </a:tbl>
              </a:graphicData>
            </a:graphic>
          </p:graphicFrame>
        </mc:Fallback>
      </mc:AlternateContent>
      <p:sp>
        <p:nvSpPr>
          <p:cNvPr id="3" name="Slide Number Placeholder 2"/>
          <p:cNvSpPr>
            <a:spLocks noGrp="1"/>
          </p:cNvSpPr>
          <p:nvPr>
            <p:ph type="sldNum" sz="quarter" idx="12"/>
          </p:nvPr>
        </p:nvSpPr>
        <p:spPr/>
        <p:txBody>
          <a:bodyPr/>
          <a:lstStyle/>
          <a:p>
            <a:fld id="{A9A02BFA-1522-4890-AA2B-CDF5F633B528}" type="slidenum">
              <a:rPr lang="en-US" smtClean="0"/>
              <a:t>18</a:t>
            </a:fld>
            <a:endParaRPr lang="en-US"/>
          </a:p>
        </p:txBody>
      </p:sp>
      <p:pic>
        <p:nvPicPr>
          <p:cNvPr id="8" name="Picture 7"/>
          <p:cNvPicPr>
            <a:picLocks noChangeAspect="1"/>
          </p:cNvPicPr>
          <p:nvPr/>
        </p:nvPicPr>
        <p:blipFill>
          <a:blip r:embed="rId8"/>
          <a:stretch>
            <a:fillRect/>
          </a:stretch>
        </p:blipFill>
        <p:spPr>
          <a:xfrm>
            <a:off x="613292" y="2674073"/>
            <a:ext cx="5173944" cy="3588181"/>
          </a:xfrm>
          <a:prstGeom prst="rect">
            <a:avLst/>
          </a:prstGeom>
        </p:spPr>
      </p:pic>
    </p:spTree>
    <p:custDataLst>
      <p:tags r:id="rId1"/>
    </p:custDataLst>
    <p:extLst>
      <p:ext uri="{BB962C8B-B14F-4D97-AF65-F5344CB8AC3E}">
        <p14:creationId xmlns:p14="http://schemas.microsoft.com/office/powerpoint/2010/main" val="27546368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4</a:t>
            </a:r>
            <a:r>
              <a:rPr lang="en-US" altLang="en-US" sz="2700" dirty="0" smtClean="0">
                <a:latin typeface="Arial" panose="020B0604020202020204" pitchFamily="34" charset="0"/>
              </a:rPr>
              <a:t> [2]</a:t>
            </a:r>
            <a:endParaRPr lang="en-US" altLang="en-US" sz="2700" dirty="0">
              <a:latin typeface="Arial" panose="020B0604020202020204" pitchFamily="34" charset="0"/>
            </a:endParaRPr>
          </a:p>
        </p:txBody>
      </p:sp>
      <p:sp>
        <p:nvSpPr>
          <p:cNvPr id="7" name="Rectangle 2"/>
          <p:cNvSpPr>
            <a:spLocks/>
          </p:cNvSpPr>
          <p:nvPr/>
        </p:nvSpPr>
        <p:spPr bwMode="auto">
          <a:xfrm>
            <a:off x="665322" y="1159860"/>
            <a:ext cx="11057286"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gn="l">
              <a:defRPr sz="1200">
                <a:solidFill>
                  <a:schemeClr val="tx1"/>
                </a:solidFill>
                <a:latin typeface="Gill Sans" pitchFamily="1" charset="0"/>
              </a:defRPr>
            </a:lvl1pPr>
            <a:lvl2pPr marL="628650" indent="-514350" algn="l">
              <a:defRPr sz="1200">
                <a:solidFill>
                  <a:schemeClr val="tx1"/>
                </a:solidFill>
                <a:latin typeface="Gill Sans" pitchFamily="1" charset="0"/>
              </a:defRPr>
            </a:lvl2pPr>
            <a:lvl3pPr marL="1143000" indent="-228600" algn="l">
              <a:defRPr sz="1200">
                <a:solidFill>
                  <a:schemeClr val="tx1"/>
                </a:solidFill>
                <a:latin typeface="Gill Sans" pitchFamily="1" charset="0"/>
              </a:defRPr>
            </a:lvl3pPr>
            <a:lvl4pPr marL="1600200" indent="-228600" algn="l">
              <a:defRPr sz="1200">
                <a:solidFill>
                  <a:schemeClr val="tx1"/>
                </a:solidFill>
                <a:latin typeface="Gill Sans" pitchFamily="1" charset="0"/>
              </a:defRPr>
            </a:lvl4pPr>
            <a:lvl5pPr marL="2057400" indent="-228600" algn="l">
              <a:defRPr sz="1200">
                <a:solidFill>
                  <a:schemeClr val="tx1"/>
                </a:solidFill>
                <a:latin typeface="Gill Sans" pitchFamily="1" charset="0"/>
              </a:defRPr>
            </a:lvl5pPr>
            <a:lvl6pPr marL="2514600" indent="-228600" fontAlgn="base">
              <a:spcBef>
                <a:spcPct val="0"/>
              </a:spcBef>
              <a:spcAft>
                <a:spcPct val="0"/>
              </a:spcAft>
              <a:defRPr sz="1200">
                <a:solidFill>
                  <a:schemeClr val="tx1"/>
                </a:solidFill>
                <a:latin typeface="Gill Sans" pitchFamily="1" charset="0"/>
              </a:defRPr>
            </a:lvl6pPr>
            <a:lvl7pPr marL="2971800" indent="-228600" fontAlgn="base">
              <a:spcBef>
                <a:spcPct val="0"/>
              </a:spcBef>
              <a:spcAft>
                <a:spcPct val="0"/>
              </a:spcAft>
              <a:defRPr sz="1200">
                <a:solidFill>
                  <a:schemeClr val="tx1"/>
                </a:solidFill>
                <a:latin typeface="Gill Sans" pitchFamily="1" charset="0"/>
              </a:defRPr>
            </a:lvl7pPr>
            <a:lvl8pPr marL="3429000" indent="-228600" fontAlgn="base">
              <a:spcBef>
                <a:spcPct val="0"/>
              </a:spcBef>
              <a:spcAft>
                <a:spcPct val="0"/>
              </a:spcAft>
              <a:defRPr sz="1200">
                <a:solidFill>
                  <a:schemeClr val="tx1"/>
                </a:solidFill>
                <a:latin typeface="Gill Sans" pitchFamily="1" charset="0"/>
              </a:defRPr>
            </a:lvl8pPr>
            <a:lvl9pPr marL="3886200" indent="-228600" fontAlgn="base">
              <a:spcBef>
                <a:spcPct val="0"/>
              </a:spcBef>
              <a:spcAft>
                <a:spcPct val="0"/>
              </a:spcAft>
              <a:defRPr sz="1200">
                <a:solidFill>
                  <a:schemeClr val="tx1"/>
                </a:solidFill>
                <a:latin typeface="Gill Sans" pitchFamily="1" charset="0"/>
              </a:defRPr>
            </a:lvl9pPr>
          </a:lstStyle>
          <a:p>
            <a:endParaRPr lang="en-US" altLang="en-US" sz="2160" dirty="0">
              <a:latin typeface="Arial" panose="020B0604020202020204" pitchFamily="34" charset="0"/>
            </a:endParaRPr>
          </a:p>
        </p:txBody>
      </p:sp>
      <mc:AlternateContent xmlns:mc="http://schemas.openxmlformats.org/markup-compatibility/2006" xmlns:a14="http://schemas.microsoft.com/office/drawing/2010/main">
        <mc:Choice Requires="a14">
          <p:graphicFrame>
            <p:nvGraphicFramePr>
              <p:cNvPr id="2" name="Table 1"/>
              <p:cNvGraphicFramePr>
                <a:graphicFrameLocks noGrp="1"/>
              </p:cNvGraphicFramePr>
              <p:nvPr>
                <p:extLst>
                  <p:ext uri="{D42A27DB-BD31-4B8C-83A1-F6EECF244321}">
                    <p14:modId xmlns:p14="http://schemas.microsoft.com/office/powerpoint/2010/main" val="532226655"/>
                  </p:ext>
                </p:extLst>
              </p:nvPr>
            </p:nvGraphicFramePr>
            <p:xfrm>
              <a:off x="592170" y="869805"/>
              <a:ext cx="5351430" cy="1645920"/>
            </p:xfrm>
            <a:graphic>
              <a:graphicData uri="http://schemas.openxmlformats.org/drawingml/2006/table">
                <a:tbl>
                  <a:tblPr>
                    <a:tableStyleId>{5C22544A-7EE6-4342-B048-85BDC9FD1C3A}</a:tableStyleId>
                  </a:tblPr>
                  <a:tblGrid>
                    <a:gridCol w="5351430">
                      <a:extLst>
                        <a:ext uri="{9D8B030D-6E8A-4147-A177-3AD203B41FA5}">
                          <a16:colId xmlns:a16="http://schemas.microsoft.com/office/drawing/2014/main" val="2431655905"/>
                        </a:ext>
                      </a:extLst>
                    </a:gridCol>
                  </a:tblGrid>
                  <a:tr h="1195550">
                    <a:tc>
                      <a:txBody>
                        <a:bodyPr/>
                        <a:lstStyle/>
                        <a:p>
                          <a:r>
                            <a:rPr lang="en-US" sz="1800" b="0" i="0" u="none" strike="noStrike" kern="1200" baseline="0" dirty="0">
                              <a:solidFill>
                                <a:schemeClr val="dk1"/>
                              </a:solidFill>
                              <a:latin typeface="+mn-lt"/>
                              <a:ea typeface="+mn-ea"/>
                              <a:cs typeface="+mn-cs"/>
                            </a:rPr>
                            <a:t>In the picture below, the mass of the pole is </a:t>
                          </a:r>
                          <a:r>
                            <a:rPr lang="en-US" sz="1800" b="1" i="0" u="none" strike="noStrike" kern="1200" baseline="0" dirty="0">
                              <a:solidFill>
                                <a:schemeClr val="dk1"/>
                              </a:solidFill>
                              <a:latin typeface="+mn-lt"/>
                              <a:ea typeface="+mn-ea"/>
                              <a:cs typeface="+mn-cs"/>
                            </a:rPr>
                            <a:t>5 kg</a:t>
                          </a:r>
                          <a:r>
                            <a:rPr lang="en-US" sz="1800" b="0" i="0" u="none" strike="noStrike" kern="1200" baseline="0" dirty="0">
                              <a:solidFill>
                                <a:schemeClr val="dk1"/>
                              </a:solidFill>
                              <a:latin typeface="+mn-lt"/>
                              <a:ea typeface="+mn-ea"/>
                              <a:cs typeface="+mn-cs"/>
                            </a:rPr>
                            <a:t>. The hands are </a:t>
                          </a:r>
                          <a:r>
                            <a:rPr lang="en-US" sz="1800" b="1" i="0" u="none" strike="noStrike" kern="1200" baseline="0" dirty="0">
                              <a:solidFill>
                                <a:schemeClr val="dk1"/>
                              </a:solidFill>
                              <a:latin typeface="+mn-lt"/>
                              <a:ea typeface="+mn-ea"/>
                              <a:cs typeface="+mn-cs"/>
                            </a:rPr>
                            <a:t>0.900 m</a:t>
                          </a:r>
                          <a:r>
                            <a:rPr lang="en-US" sz="1800" b="0" i="0" u="none" strike="noStrike" kern="1200" baseline="0" dirty="0">
                              <a:solidFill>
                                <a:schemeClr val="dk1"/>
                              </a:solidFill>
                              <a:latin typeface="+mn-lt"/>
                              <a:ea typeface="+mn-ea"/>
                              <a:cs typeface="+mn-cs"/>
                            </a:rPr>
                            <a:t> apart, and the center-of-gravity (CG) of the pole is </a:t>
                          </a:r>
                          <a:r>
                            <a:rPr lang="en-US" sz="1800" b="1" i="0" u="none" strike="noStrike" kern="1200" baseline="0" dirty="0" smtClean="0">
                              <a:solidFill>
                                <a:schemeClr val="dk1"/>
                              </a:solidFill>
                              <a:latin typeface="+mn-lt"/>
                              <a:ea typeface="+mn-ea"/>
                              <a:cs typeface="+mn-cs"/>
                            </a:rPr>
                            <a:t>0.6 </a:t>
                          </a:r>
                          <a:r>
                            <a:rPr lang="en-US" sz="1800" b="1" i="0" u="none" strike="noStrike" kern="1200" baseline="0" dirty="0">
                              <a:solidFill>
                                <a:schemeClr val="dk1"/>
                              </a:solidFill>
                              <a:latin typeface="+mn-lt"/>
                              <a:ea typeface="+mn-ea"/>
                              <a:cs typeface="+mn-cs"/>
                            </a:rPr>
                            <a:t>m</a:t>
                          </a:r>
                          <a:r>
                            <a:rPr lang="en-US" sz="1800" b="0" i="0" u="none" strike="noStrike" kern="1200" baseline="0" dirty="0">
                              <a:solidFill>
                                <a:schemeClr val="dk1"/>
                              </a:solidFill>
                              <a:latin typeface="+mn-lt"/>
                              <a:ea typeface="+mn-ea"/>
                              <a:cs typeface="+mn-cs"/>
                            </a:rPr>
                            <a:t> from the left hand.  </a:t>
                          </a:r>
                        </a:p>
                        <a:p>
                          <a:r>
                            <a:rPr lang="en-US" sz="1800" b="0" i="0" u="none" strike="noStrike" kern="1200" baseline="0" dirty="0">
                              <a:solidFill>
                                <a:schemeClr val="dk1"/>
                              </a:solidFill>
                              <a:latin typeface="+mn-lt"/>
                              <a:ea typeface="+mn-ea"/>
                              <a:cs typeface="+mn-cs"/>
                            </a:rPr>
                            <a:t>(a) Calculate </a:t>
                          </a:r>
                          <a14:m>
                            <m:oMath xmlns:m="http://schemas.openxmlformats.org/officeDocument/2006/math">
                              <m:sSub>
                                <m:sSubPr>
                                  <m:ctrlPr>
                                    <a:rPr lang="en-US" sz="1800" b="0" i="1" u="none" strike="noStrike" kern="1200" baseline="0" dirty="0" smtClean="0">
                                      <a:solidFill>
                                        <a:schemeClr val="dk1"/>
                                      </a:solidFill>
                                      <a:latin typeface="Cambria Math" panose="02040503050406030204" pitchFamily="18" charset="0"/>
                                      <a:ea typeface="+mn-ea"/>
                                      <a:cs typeface="+mn-cs"/>
                                    </a:rPr>
                                  </m:ctrlPr>
                                </m:sSubPr>
                                <m:e>
                                  <m:r>
                                    <a:rPr lang="en-US" sz="1800" b="0" i="1" u="none" strike="noStrike" kern="1200" baseline="0" dirty="0" smtClean="0">
                                      <a:solidFill>
                                        <a:schemeClr val="dk1"/>
                                      </a:solidFill>
                                      <a:latin typeface="Cambria Math" panose="02040503050406030204" pitchFamily="18" charset="0"/>
                                      <a:ea typeface="+mn-ea"/>
                                      <a:cs typeface="+mn-cs"/>
                                    </a:rPr>
                                    <m:t>𝐹</m:t>
                                  </m:r>
                                </m:e>
                                <m:sub>
                                  <m:r>
                                    <a:rPr lang="en-US" sz="1800" b="0" i="1" u="none" strike="noStrike" kern="1200" baseline="0" dirty="0" smtClean="0">
                                      <a:solidFill>
                                        <a:schemeClr val="dk1"/>
                                      </a:solidFill>
                                      <a:latin typeface="Cambria Math" panose="02040503050406030204" pitchFamily="18" charset="0"/>
                                      <a:ea typeface="+mn-ea"/>
                                      <a:cs typeface="+mn-cs"/>
                                    </a:rPr>
                                    <m:t>𝑅</m:t>
                                  </m:r>
                                </m:sub>
                              </m:sSub>
                            </m:oMath>
                          </a14:m>
                          <a:r>
                            <a:rPr lang="en-US" sz="1800" b="0" i="1"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 the force exerted by the right hand, and</a:t>
                          </a:r>
                        </a:p>
                        <a:p>
                          <a:r>
                            <a:rPr lang="en-US" sz="1800" b="0" i="0" u="none" strike="noStrike" kern="1200" baseline="0" dirty="0">
                              <a:solidFill>
                                <a:schemeClr val="dk1"/>
                              </a:solidFill>
                              <a:latin typeface="+mn-lt"/>
                              <a:ea typeface="+mn-ea"/>
                              <a:cs typeface="+mn-cs"/>
                            </a:rPr>
                            <a:t>(b) Calculate </a:t>
                          </a:r>
                          <a14:m>
                            <m:oMath xmlns:m="http://schemas.openxmlformats.org/officeDocument/2006/math">
                              <m:sSub>
                                <m:sSubPr>
                                  <m:ctrlPr>
                                    <a:rPr lang="en-US" sz="1800" b="0" i="1" u="none" strike="noStrike" kern="1200" baseline="0" smtClean="0">
                                      <a:solidFill>
                                        <a:schemeClr val="dk1"/>
                                      </a:solidFill>
                                      <a:latin typeface="Cambria Math" panose="02040503050406030204" pitchFamily="18" charset="0"/>
                                      <a:ea typeface="+mn-ea"/>
                                      <a:cs typeface="+mn-cs"/>
                                    </a:rPr>
                                  </m:ctrlPr>
                                </m:sSubPr>
                                <m:e>
                                  <m:r>
                                    <a:rPr lang="en-US" sz="1800" b="0" i="1" u="none" strike="noStrike" kern="1200" baseline="0" smtClean="0">
                                      <a:solidFill>
                                        <a:schemeClr val="dk1"/>
                                      </a:solidFill>
                                      <a:latin typeface="Cambria Math" panose="02040503050406030204" pitchFamily="18" charset="0"/>
                                      <a:ea typeface="+mn-ea"/>
                                      <a:cs typeface="+mn-cs"/>
                                    </a:rPr>
                                    <m:t>𝐹</m:t>
                                  </m:r>
                                </m:e>
                                <m:sub>
                                  <m:r>
                                    <a:rPr lang="en-US" sz="1800" b="0" i="1" u="none" strike="noStrike" kern="1200" baseline="0" smtClean="0">
                                      <a:solidFill>
                                        <a:schemeClr val="dk1"/>
                                      </a:solidFill>
                                      <a:latin typeface="Cambria Math" panose="02040503050406030204" pitchFamily="18" charset="0"/>
                                      <a:ea typeface="+mn-ea"/>
                                      <a:cs typeface="+mn-cs"/>
                                    </a:rPr>
                                    <m:t>𝐿</m:t>
                                  </m:r>
                                </m:sub>
                              </m:sSub>
                            </m:oMath>
                          </a14:m>
                          <a:r>
                            <a:rPr lang="en-US" sz="1800" b="0" i="1"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 the force exerted by the left hand.</a:t>
                          </a:r>
                          <a:endParaRPr lang="en-US" sz="2400" dirty="0">
                            <a:effectLst/>
                          </a:endParaRPr>
                        </a:p>
                      </a:txBody>
                      <a:tcPr marL="68580" marR="68580" marT="0" marB="0">
                        <a:noFill/>
                      </a:tcPr>
                    </a:tc>
                    <a:extLst>
                      <a:ext uri="{0D108BD9-81ED-4DB2-BD59-A6C34878D82A}">
                        <a16:rowId xmlns:a16="http://schemas.microsoft.com/office/drawing/2014/main" val="1543418714"/>
                      </a:ext>
                    </a:extLst>
                  </a:tr>
                </a:tbl>
              </a:graphicData>
            </a:graphic>
          </p:graphicFrame>
        </mc:Choice>
        <mc:Fallback xmlns="">
          <p:graphicFrame>
            <p:nvGraphicFramePr>
              <p:cNvPr id="2" name="Table 1"/>
              <p:cNvGraphicFramePr>
                <a:graphicFrameLocks noGrp="1"/>
              </p:cNvGraphicFramePr>
              <p:nvPr>
                <p:extLst>
                  <p:ext uri="{D42A27DB-BD31-4B8C-83A1-F6EECF244321}">
                    <p14:modId xmlns:p14="http://schemas.microsoft.com/office/powerpoint/2010/main" val="532226655"/>
                  </p:ext>
                </p:extLst>
              </p:nvPr>
            </p:nvGraphicFramePr>
            <p:xfrm>
              <a:off x="592170" y="869805"/>
              <a:ext cx="5351430" cy="1645920"/>
            </p:xfrm>
            <a:graphic>
              <a:graphicData uri="http://schemas.openxmlformats.org/drawingml/2006/table">
                <a:tbl>
                  <a:tblPr>
                    <a:tableStyleId>{5C22544A-7EE6-4342-B048-85BDC9FD1C3A}</a:tableStyleId>
                  </a:tblPr>
                  <a:tblGrid>
                    <a:gridCol w="5351430">
                      <a:extLst>
                        <a:ext uri="{9D8B030D-6E8A-4147-A177-3AD203B41FA5}">
                          <a16:colId xmlns:a16="http://schemas.microsoft.com/office/drawing/2014/main" val="2431655905"/>
                        </a:ext>
                      </a:extLst>
                    </a:gridCol>
                  </a:tblGrid>
                  <a:tr h="1645920">
                    <a:tc>
                      <a:txBody>
                        <a:bodyPr/>
                        <a:lstStyle/>
                        <a:p>
                          <a:endParaRPr lang="en-US"/>
                        </a:p>
                      </a:txBody>
                      <a:tcPr marL="68580" marR="68580" marT="0" marB="0">
                        <a:blipFill>
                          <a:blip r:embed="rId6"/>
                          <a:stretch>
                            <a:fillRect l="-114" t="-4428" r="-342" b="-8487"/>
                          </a:stretch>
                        </a:blipFill>
                      </a:tcPr>
                    </a:tc>
                    <a:extLst>
                      <a:ext uri="{0D108BD9-81ED-4DB2-BD59-A6C34878D82A}">
                        <a16:rowId xmlns:a16="http://schemas.microsoft.com/office/drawing/2014/main" val="1543418714"/>
                      </a:ext>
                    </a:extLst>
                  </a:tr>
                </a:tbl>
              </a:graphicData>
            </a:graphic>
          </p:graphicFrame>
        </mc:Fallback>
      </mc:AlternateContent>
      <p:sp>
        <p:nvSpPr>
          <p:cNvPr id="3" name="Slide Number Placeholder 2"/>
          <p:cNvSpPr>
            <a:spLocks noGrp="1"/>
          </p:cNvSpPr>
          <p:nvPr>
            <p:ph type="sldNum" sz="quarter" idx="12"/>
          </p:nvPr>
        </p:nvSpPr>
        <p:spPr/>
        <p:txBody>
          <a:bodyPr/>
          <a:lstStyle/>
          <a:p>
            <a:fld id="{A9A02BFA-1522-4890-AA2B-CDF5F633B528}" type="slidenum">
              <a:rPr lang="en-US" smtClean="0"/>
              <a:t>19</a:t>
            </a:fld>
            <a:endParaRPr lang="en-US" dirty="0"/>
          </a:p>
        </p:txBody>
      </p:sp>
      <p:grpSp>
        <p:nvGrpSpPr>
          <p:cNvPr id="27" name="Group 26"/>
          <p:cNvGrpSpPr/>
          <p:nvPr/>
        </p:nvGrpSpPr>
        <p:grpSpPr>
          <a:xfrm>
            <a:off x="346363" y="3013048"/>
            <a:ext cx="4613564" cy="2597099"/>
            <a:chOff x="346363" y="3013048"/>
            <a:chExt cx="4613564" cy="2597099"/>
          </a:xfrm>
        </p:grpSpPr>
        <p:grpSp>
          <p:nvGrpSpPr>
            <p:cNvPr id="18" name="Group 17"/>
            <p:cNvGrpSpPr/>
            <p:nvPr/>
          </p:nvGrpSpPr>
          <p:grpSpPr>
            <a:xfrm>
              <a:off x="346363" y="3013048"/>
              <a:ext cx="4613564" cy="2597099"/>
              <a:chOff x="969818" y="1835411"/>
              <a:chExt cx="4613564" cy="2597099"/>
            </a:xfrm>
          </p:grpSpPr>
          <p:grpSp>
            <p:nvGrpSpPr>
              <p:cNvPr id="17" name="Group 16"/>
              <p:cNvGrpSpPr/>
              <p:nvPr/>
            </p:nvGrpSpPr>
            <p:grpSpPr>
              <a:xfrm>
                <a:off x="969818" y="1835411"/>
                <a:ext cx="4613564" cy="2597099"/>
                <a:chOff x="969818" y="1835411"/>
                <a:chExt cx="4613564" cy="2597099"/>
              </a:xfrm>
            </p:grpSpPr>
            <p:cxnSp>
              <p:nvCxnSpPr>
                <p:cNvPr id="9" name="Straight Connector 8"/>
                <p:cNvCxnSpPr/>
                <p:nvPr/>
              </p:nvCxnSpPr>
              <p:spPr>
                <a:xfrm flipV="1">
                  <a:off x="969818" y="3061854"/>
                  <a:ext cx="4613564" cy="1"/>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flipV="1">
                  <a:off x="1421261" y="1835411"/>
                  <a:ext cx="3520766" cy="2597099"/>
                  <a:chOff x="5044068" y="1159305"/>
                  <a:chExt cx="3520766" cy="2597099"/>
                </a:xfrm>
              </p:grpSpPr>
              <p:cxnSp>
                <p:nvCxnSpPr>
                  <p:cNvPr id="11" name="Straight Arrow Connector 10"/>
                  <p:cNvCxnSpPr/>
                  <p:nvPr/>
                </p:nvCxnSpPr>
                <p:spPr>
                  <a:xfrm>
                    <a:off x="5594213" y="2529963"/>
                    <a:ext cx="0" cy="122644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720244" y="1628006"/>
                    <a:ext cx="0"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8564834" y="2529961"/>
                    <a:ext cx="0" cy="122644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p:cNvSpPr txBox="1"/>
                      <p:nvPr/>
                    </p:nvSpPr>
                    <p:spPr>
                      <a:xfrm flipV="1">
                        <a:off x="5044068" y="3280372"/>
                        <a:ext cx="47859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𝐹</m:t>
                                  </m:r>
                                </m:e>
                                <m:sub>
                                  <m:r>
                                    <a:rPr lang="en-US" b="0" i="1" smtClean="0">
                                      <a:solidFill>
                                        <a:srgbClr val="FF0000"/>
                                      </a:solidFill>
                                      <a:latin typeface="Cambria Math" panose="02040503050406030204" pitchFamily="18" charset="0"/>
                                    </a:rPr>
                                    <m:t>𝑅</m:t>
                                  </m:r>
                                </m:sub>
                              </m:sSub>
                            </m:oMath>
                          </m:oMathPara>
                        </a14:m>
                        <a:endParaRPr lang="en-US" dirty="0">
                          <a:solidFill>
                            <a:srgbClr val="FF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flipV="1">
                        <a:off x="5044068" y="3280372"/>
                        <a:ext cx="478593" cy="369332"/>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flipV="1">
                        <a:off x="6224449" y="1159305"/>
                        <a:ext cx="126076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panose="02040503050406030204" pitchFamily="18" charset="0"/>
                                </a:rPr>
                                <m:t>𝑊</m:t>
                              </m:r>
                              <m:r>
                                <a:rPr lang="en-US" b="0" i="1" smtClean="0">
                                  <a:solidFill>
                                    <a:srgbClr val="FF0000"/>
                                  </a:solidFill>
                                  <a:latin typeface="Cambria Math" panose="02040503050406030204" pitchFamily="18" charset="0"/>
                                </a:rPr>
                                <m:t>=49 </m:t>
                              </m:r>
                              <m:r>
                                <a:rPr lang="en-US" b="0" i="1" smtClean="0">
                                  <a:solidFill>
                                    <a:srgbClr val="FF0000"/>
                                  </a:solidFill>
                                  <a:latin typeface="Cambria Math" panose="02040503050406030204" pitchFamily="18" charset="0"/>
                                </a:rPr>
                                <m:t>𝑁</m:t>
                              </m:r>
                            </m:oMath>
                          </m:oMathPara>
                        </a14:m>
                        <a:endParaRPr lang="en-US" dirty="0">
                          <a:solidFill>
                            <a:srgbClr val="FF0000"/>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flipV="1">
                        <a:off x="6224449" y="1159305"/>
                        <a:ext cx="1260764" cy="369332"/>
                      </a:xfrm>
                      <a:prstGeom prst="rect">
                        <a:avLst/>
                      </a:prstGeom>
                      <a:blipFill>
                        <a:blip r:embed="rId8"/>
                        <a:stretch>
                          <a:fillRect/>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16" name="TextBox 15"/>
                  <p:cNvSpPr txBox="1"/>
                  <p:nvPr/>
                </p:nvSpPr>
                <p:spPr>
                  <a:xfrm>
                    <a:off x="5011113" y="1952808"/>
                    <a:ext cx="45878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𝐹</m:t>
                              </m:r>
                            </m:e>
                            <m:sub>
                              <m:r>
                                <a:rPr lang="en-US" b="0" i="1" smtClean="0">
                                  <a:solidFill>
                                    <a:srgbClr val="FF0000"/>
                                  </a:solidFill>
                                  <a:latin typeface="Cambria Math" panose="02040503050406030204" pitchFamily="18" charset="0"/>
                                </a:rPr>
                                <m:t>𝐿</m:t>
                              </m:r>
                            </m:sub>
                          </m:sSub>
                        </m:oMath>
                      </m:oMathPara>
                    </a14:m>
                    <a:endParaRPr lang="en-US" dirty="0">
                      <a:solidFill>
                        <a:srgbClr val="FF0000"/>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5011113" y="1952808"/>
                    <a:ext cx="458780" cy="369332"/>
                  </a:xfrm>
                  <a:prstGeom prst="rect">
                    <a:avLst/>
                  </a:prstGeom>
                  <a:blipFill>
                    <a:blip r:embed="rId9"/>
                    <a:stretch>
                      <a:fillRect/>
                    </a:stretch>
                  </a:blipFill>
                </p:spPr>
                <p:txBody>
                  <a:bodyPr/>
                  <a:lstStyle/>
                  <a:p>
                    <a:r>
                      <a:rPr lang="en-US">
                        <a:noFill/>
                      </a:rPr>
                      <a:t> </a:t>
                    </a:r>
                  </a:p>
                </p:txBody>
              </p:sp>
            </mc:Fallback>
          </mc:AlternateContent>
        </p:grpSp>
        <p:sp>
          <p:nvSpPr>
            <p:cNvPr id="20" name="TextBox 19"/>
            <p:cNvSpPr txBox="1"/>
            <p:nvPr/>
          </p:nvSpPr>
          <p:spPr>
            <a:xfrm>
              <a:off x="3830006" y="4304778"/>
              <a:ext cx="738140" cy="369332"/>
            </a:xfrm>
            <a:prstGeom prst="rect">
              <a:avLst/>
            </a:prstGeom>
            <a:noFill/>
          </p:spPr>
          <p:txBody>
            <a:bodyPr wrap="square" rtlCol="0">
              <a:spAutoFit/>
            </a:bodyPr>
            <a:lstStyle/>
            <a:p>
              <a:r>
                <a:rPr lang="en-US" b="0" i="0" dirty="0" smtClean="0">
                  <a:solidFill>
                    <a:srgbClr val="0070C0"/>
                  </a:solidFill>
                  <a:latin typeface="+mj-lt"/>
                </a:rPr>
                <a:t>pivot</a:t>
              </a:r>
              <a:endParaRPr lang="en-US" dirty="0">
                <a:solidFill>
                  <a:srgbClr val="0070C0"/>
                </a:solidFill>
              </a:endParaRPr>
            </a:p>
          </p:txBody>
        </p:sp>
        <p:cxnSp>
          <p:nvCxnSpPr>
            <p:cNvPr id="22" name="Straight Arrow Connector 21"/>
            <p:cNvCxnSpPr/>
            <p:nvPr/>
          </p:nvCxnSpPr>
          <p:spPr>
            <a:xfrm flipV="1">
              <a:off x="2202708" y="3624770"/>
              <a:ext cx="2046779" cy="0"/>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TextBox 22"/>
                <p:cNvSpPr txBox="1"/>
                <p:nvPr/>
              </p:nvSpPr>
              <p:spPr>
                <a:xfrm>
                  <a:off x="2279132" y="3251852"/>
                  <a:ext cx="1260764"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rgbClr val="0070C0"/>
                                </a:solidFill>
                                <a:latin typeface="Cambria Math" panose="02040503050406030204" pitchFamily="18" charset="0"/>
                              </a:rPr>
                            </m:ctrlPr>
                          </m:sSubPr>
                          <m:e>
                            <m:r>
                              <a:rPr lang="en-US" sz="1400" b="0" i="1" smtClean="0">
                                <a:solidFill>
                                  <a:srgbClr val="0070C0"/>
                                </a:solidFill>
                                <a:latin typeface="Cambria Math" panose="02040503050406030204" pitchFamily="18" charset="0"/>
                              </a:rPr>
                              <m:t>𝑟</m:t>
                            </m:r>
                          </m:e>
                          <m:sub>
                            <m:r>
                              <a:rPr lang="en-US" sz="1400" b="0" i="1" smtClean="0">
                                <a:solidFill>
                                  <a:srgbClr val="0070C0"/>
                                </a:solidFill>
                                <a:latin typeface="Cambria Math" panose="02040503050406030204" pitchFamily="18" charset="0"/>
                              </a:rPr>
                              <m:t>𝑊</m:t>
                            </m:r>
                          </m:sub>
                        </m:sSub>
                        <m:r>
                          <a:rPr lang="en-US" sz="1400" b="0" i="1" smtClean="0">
                            <a:solidFill>
                              <a:srgbClr val="0070C0"/>
                            </a:solidFill>
                            <a:latin typeface="Cambria Math" panose="02040503050406030204" pitchFamily="18" charset="0"/>
                          </a:rPr>
                          <m:t>=0.6 </m:t>
                        </m:r>
                        <m:r>
                          <a:rPr lang="en-US" sz="1400" b="0" i="1" smtClean="0">
                            <a:solidFill>
                              <a:srgbClr val="0070C0"/>
                            </a:solidFill>
                            <a:latin typeface="Cambria Math" panose="02040503050406030204" pitchFamily="18" charset="0"/>
                          </a:rPr>
                          <m:t>𝑚</m:t>
                        </m:r>
                      </m:oMath>
                    </m:oMathPara>
                  </a14:m>
                  <a:endParaRPr lang="en-US" sz="1400" dirty="0">
                    <a:solidFill>
                      <a:srgbClr val="0070C0"/>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2279132" y="3251852"/>
                  <a:ext cx="1260764" cy="307777"/>
                </a:xfrm>
                <a:prstGeom prst="rect">
                  <a:avLst/>
                </a:prstGeom>
                <a:blipFill>
                  <a:blip r:embed="rId10"/>
                  <a:stretch>
                    <a:fillRect/>
                  </a:stretch>
                </a:blipFill>
              </p:spPr>
              <p:txBody>
                <a:bodyPr/>
                <a:lstStyle/>
                <a:p>
                  <a:r>
                    <a:rPr lang="en-US">
                      <a:noFill/>
                    </a:rPr>
                    <a:t> </a:t>
                  </a:r>
                </a:p>
              </p:txBody>
            </p:sp>
          </mc:Fallback>
        </mc:AlternateContent>
        <p:cxnSp>
          <p:nvCxnSpPr>
            <p:cNvPr id="24" name="Straight Arrow Connector 23"/>
            <p:cNvCxnSpPr/>
            <p:nvPr/>
          </p:nvCxnSpPr>
          <p:spPr>
            <a:xfrm flipV="1">
              <a:off x="1467324" y="4030519"/>
              <a:ext cx="2782163" cy="0"/>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TextBox 24"/>
                <p:cNvSpPr txBox="1"/>
                <p:nvPr/>
              </p:nvSpPr>
              <p:spPr>
                <a:xfrm>
                  <a:off x="1496246" y="3689912"/>
                  <a:ext cx="1260764"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rgbClr val="0070C0"/>
                                </a:solidFill>
                                <a:latin typeface="Cambria Math" panose="02040503050406030204" pitchFamily="18" charset="0"/>
                              </a:rPr>
                            </m:ctrlPr>
                          </m:sSubPr>
                          <m:e>
                            <m:r>
                              <a:rPr lang="en-US" sz="1400" b="0" i="1" smtClean="0">
                                <a:solidFill>
                                  <a:srgbClr val="0070C0"/>
                                </a:solidFill>
                                <a:latin typeface="Cambria Math" panose="02040503050406030204" pitchFamily="18" charset="0"/>
                              </a:rPr>
                              <m:t>𝑟</m:t>
                            </m:r>
                          </m:e>
                          <m:sub>
                            <m:r>
                              <a:rPr lang="en-US" sz="1400" b="0" i="1" smtClean="0">
                                <a:solidFill>
                                  <a:srgbClr val="0070C0"/>
                                </a:solidFill>
                                <a:latin typeface="Cambria Math" panose="02040503050406030204" pitchFamily="18" charset="0"/>
                              </a:rPr>
                              <m:t>𝑅</m:t>
                            </m:r>
                          </m:sub>
                        </m:sSub>
                        <m:r>
                          <a:rPr lang="en-US" sz="1400" b="0" i="1" smtClean="0">
                            <a:solidFill>
                              <a:srgbClr val="0070C0"/>
                            </a:solidFill>
                            <a:latin typeface="Cambria Math" panose="02040503050406030204" pitchFamily="18" charset="0"/>
                          </a:rPr>
                          <m:t>=0.9 </m:t>
                        </m:r>
                        <m:r>
                          <a:rPr lang="en-US" sz="1400" b="0" i="1" smtClean="0">
                            <a:solidFill>
                              <a:srgbClr val="0070C0"/>
                            </a:solidFill>
                            <a:latin typeface="Cambria Math" panose="02040503050406030204" pitchFamily="18" charset="0"/>
                          </a:rPr>
                          <m:t>𝑚</m:t>
                        </m:r>
                      </m:oMath>
                    </m:oMathPara>
                  </a14:m>
                  <a:endParaRPr lang="en-US" sz="1400" dirty="0">
                    <a:solidFill>
                      <a:srgbClr val="0070C0"/>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1496246" y="3689912"/>
                  <a:ext cx="1260764" cy="307777"/>
                </a:xfrm>
                <a:prstGeom prst="rect">
                  <a:avLst/>
                </a:prstGeom>
                <a:blipFill>
                  <a:blip r:embed="rId11"/>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graphicFrame>
            <p:nvGraphicFramePr>
              <p:cNvPr id="28" name="Table 27"/>
              <p:cNvGraphicFramePr>
                <a:graphicFrameLocks noGrp="1"/>
              </p:cNvGraphicFramePr>
              <p:nvPr>
                <p:extLst>
                  <p:ext uri="{D42A27DB-BD31-4B8C-83A1-F6EECF244321}">
                    <p14:modId xmlns:p14="http://schemas.microsoft.com/office/powerpoint/2010/main" val="1006438593"/>
                  </p:ext>
                </p:extLst>
              </p:nvPr>
            </p:nvGraphicFramePr>
            <p:xfrm>
              <a:off x="5915890" y="1848131"/>
              <a:ext cx="5731975" cy="1508760"/>
            </p:xfrm>
            <a:graphic>
              <a:graphicData uri="http://schemas.openxmlformats.org/drawingml/2006/table">
                <a:tbl>
                  <a:tblPr firstRow="1" bandRow="1">
                    <a:tableStyleId>{5C22544A-7EE6-4342-B048-85BDC9FD1C3A}</a:tableStyleId>
                  </a:tblPr>
                  <a:tblGrid>
                    <a:gridCol w="1039092">
                      <a:extLst>
                        <a:ext uri="{9D8B030D-6E8A-4147-A177-3AD203B41FA5}">
                          <a16:colId xmlns:a16="http://schemas.microsoft.com/office/drawing/2014/main" val="2815612894"/>
                        </a:ext>
                      </a:extLst>
                    </a:gridCol>
                    <a:gridCol w="851642">
                      <a:extLst>
                        <a:ext uri="{9D8B030D-6E8A-4147-A177-3AD203B41FA5}">
                          <a16:colId xmlns:a16="http://schemas.microsoft.com/office/drawing/2014/main" val="2553902697"/>
                        </a:ext>
                      </a:extLst>
                    </a:gridCol>
                    <a:gridCol w="998414">
                      <a:extLst>
                        <a:ext uri="{9D8B030D-6E8A-4147-A177-3AD203B41FA5}">
                          <a16:colId xmlns:a16="http://schemas.microsoft.com/office/drawing/2014/main" val="4058817174"/>
                        </a:ext>
                      </a:extLst>
                    </a:gridCol>
                    <a:gridCol w="1374626">
                      <a:extLst>
                        <a:ext uri="{9D8B030D-6E8A-4147-A177-3AD203B41FA5}">
                          <a16:colId xmlns:a16="http://schemas.microsoft.com/office/drawing/2014/main" val="556530422"/>
                        </a:ext>
                      </a:extLst>
                    </a:gridCol>
                    <a:gridCol w="1468201">
                      <a:extLst>
                        <a:ext uri="{9D8B030D-6E8A-4147-A177-3AD203B41FA5}">
                          <a16:colId xmlns:a16="http://schemas.microsoft.com/office/drawing/2014/main" val="1878788202"/>
                        </a:ext>
                      </a:extLst>
                    </a:gridCol>
                  </a:tblGrid>
                  <a:tr h="370840">
                    <a:tc>
                      <a:txBody>
                        <a:bodyPr/>
                        <a:lstStyle/>
                        <a:p>
                          <a:pPr algn="ctr"/>
                          <a:r>
                            <a:rPr lang="en-US" b="1" dirty="0" smtClean="0">
                              <a:solidFill>
                                <a:schemeClr val="tx1"/>
                              </a:solidFill>
                            </a:rPr>
                            <a:t>F (N)</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r</a:t>
                          </a:r>
                          <a:r>
                            <a:rPr lang="en-US" b="1" baseline="0" dirty="0" smtClean="0">
                              <a:solidFill>
                                <a:schemeClr val="tx1"/>
                              </a:solidFill>
                            </a:rPr>
                            <a:t> (m)</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r>
                                <a:rPr lang="en-US" b="1" i="1" smtClean="0">
                                  <a:solidFill>
                                    <a:schemeClr val="tx1"/>
                                  </a:solidFill>
                                  <a:latin typeface="Cambria Math" panose="02040503050406030204" pitchFamily="18" charset="0"/>
                                </a:rPr>
                                <m:t>𝜽</m:t>
                              </m:r>
                            </m:oMath>
                          </a14:m>
                          <a:r>
                            <a:rPr lang="en-US" b="1" dirty="0" smtClean="0">
                              <a:solidFill>
                                <a:schemeClr val="tx1"/>
                              </a:solidFill>
                            </a:rPr>
                            <a:t> (</a:t>
                          </a:r>
                          <a14:m>
                            <m:oMath xmlns:m="http://schemas.openxmlformats.org/officeDocument/2006/math">
                              <m:r>
                                <a:rPr lang="en-US" b="1" i="1" dirty="0" smtClean="0">
                                  <a:solidFill>
                                    <a:schemeClr val="tx1"/>
                                  </a:solidFill>
                                  <a:latin typeface="Cambria Math" panose="02040503050406030204" pitchFamily="18" charset="0"/>
                                </a:rPr>
                                <m:t>°</m:t>
                              </m:r>
                            </m:oMath>
                          </a14:m>
                          <a:r>
                            <a:rPr lang="en-US" b="1" dirty="0" smtClean="0">
                              <a:solidFill>
                                <a:schemeClr val="tx1"/>
                              </a:solidFill>
                            </a:rPr>
                            <a:t>)</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r>
                                <a:rPr lang="en-US" b="1" i="1" smtClean="0">
                                  <a:solidFill>
                                    <a:schemeClr val="tx1"/>
                                  </a:solidFill>
                                  <a:latin typeface="Cambria Math" panose="02040503050406030204" pitchFamily="18" charset="0"/>
                                </a:rPr>
                                <m:t>𝝉</m:t>
                              </m:r>
                            </m:oMath>
                          </a14:m>
                          <a:r>
                            <a:rPr lang="en-US" b="1" dirty="0" smtClean="0">
                              <a:solidFill>
                                <a:schemeClr val="tx1"/>
                              </a:solidFill>
                            </a:rPr>
                            <a:t> (Nm)</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b="1" dirty="0" smtClean="0">
                              <a:solidFill>
                                <a:schemeClr val="tx1"/>
                              </a:solidFill>
                            </a:rPr>
                            <a:t>CW</a:t>
                          </a:r>
                          <a:r>
                            <a:rPr lang="en-US" b="1" baseline="0" dirty="0" smtClean="0">
                              <a:solidFill>
                                <a:schemeClr val="tx1"/>
                              </a:solidFill>
                            </a:rPr>
                            <a:t> / CCW</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820957542"/>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𝐹</m:t>
                                    </m:r>
                                  </m:e>
                                  <m:sub>
                                    <m:r>
                                      <a:rPr lang="en-US" b="0" i="1" smtClean="0">
                                        <a:solidFill>
                                          <a:schemeClr val="tx1"/>
                                        </a:solidFill>
                                        <a:latin typeface="Cambria Math" panose="02040503050406030204" pitchFamily="18" charset="0"/>
                                      </a:rPr>
                                      <m:t>𝐿</m:t>
                                    </m:r>
                                  </m:sub>
                                </m:sSub>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53587997"/>
                      </a:ext>
                    </a:extLst>
                  </a:tr>
                  <a:tr h="370840">
                    <a:tc>
                      <a:txBody>
                        <a:bodyPr/>
                        <a:lstStyle/>
                        <a:p>
                          <a:pPr algn="ctr"/>
                          <a14:m>
                            <m:oMath xmlns:m="http://schemas.openxmlformats.org/officeDocument/2006/math">
                              <m:r>
                                <a:rPr lang="en-US" b="0" i="1" smtClean="0">
                                  <a:solidFill>
                                    <a:schemeClr val="tx1"/>
                                  </a:solidFill>
                                  <a:latin typeface="Cambria Math" panose="02040503050406030204" pitchFamily="18" charset="0"/>
                                </a:rPr>
                                <m:t>𝑊</m:t>
                              </m:r>
                            </m:oMath>
                          </a14:m>
                          <a:r>
                            <a:rPr lang="en-US" dirty="0" smtClean="0">
                              <a:solidFill>
                                <a:schemeClr val="tx1"/>
                              </a:solidFill>
                            </a:rPr>
                            <a:t> = 49</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0.6</m:t>
                                </m:r>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 xmlns:m="http://schemas.openxmlformats.org/officeDocument/2006/math">
                              <m:r>
                                <a:rPr lang="en-US" b="0" i="1" smtClean="0">
                                  <a:solidFill>
                                    <a:schemeClr val="tx1"/>
                                  </a:solidFill>
                                  <a:latin typeface="Cambria Math" panose="02040503050406030204" pitchFamily="18" charset="0"/>
                                </a:rPr>
                                <m:t>2</m:t>
                              </m:r>
                            </m:oMath>
                          </a14:m>
                          <a:r>
                            <a:rPr lang="en-US" dirty="0" smtClean="0">
                              <a:solidFill>
                                <a:schemeClr val="tx1"/>
                              </a:solidFill>
                            </a:rPr>
                            <a:t>9.4</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sz="2000" dirty="0" smtClean="0">
                              <a:solidFill>
                                <a:schemeClr val="tx1"/>
                              </a:solidFill>
                            </a:rPr>
                            <a:t>CCW</a:t>
                          </a:r>
                          <a:endParaRPr lang="en-US" sz="2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845746114"/>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𝐹</m:t>
                                    </m:r>
                                  </m:e>
                                  <m:sub>
                                    <m:r>
                                      <a:rPr lang="en-US" b="0" i="1" smtClean="0">
                                        <a:solidFill>
                                          <a:schemeClr val="tx1"/>
                                        </a:solidFill>
                                        <a:latin typeface="Cambria Math" panose="02040503050406030204" pitchFamily="18" charset="0"/>
                                      </a:rPr>
                                      <m:t>𝑅</m:t>
                                    </m:r>
                                  </m:sub>
                                </m:sSub>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0.9</m:t>
                                </m:r>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0.9 </m:t>
                                </m:r>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𝐹</m:t>
                                    </m:r>
                                  </m:e>
                                  <m:sub>
                                    <m:r>
                                      <a:rPr lang="en-US" b="0" i="1" smtClean="0">
                                        <a:solidFill>
                                          <a:schemeClr val="tx1"/>
                                        </a:solidFill>
                                        <a:latin typeface="Cambria Math" panose="02040503050406030204" pitchFamily="18" charset="0"/>
                                      </a:rPr>
                                      <m:t>𝑅</m:t>
                                    </m:r>
                                  </m:sub>
                                </m:sSub>
                              </m:oMath>
                            </m:oMathPara>
                          </a14:m>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dirty="0" smtClean="0">
                              <a:solidFill>
                                <a:schemeClr val="tx1"/>
                              </a:solidFill>
                            </a:rPr>
                            <a:t>CW</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242990764"/>
                      </a:ext>
                    </a:extLst>
                  </a:tr>
                </a:tbl>
              </a:graphicData>
            </a:graphic>
          </p:graphicFrame>
        </mc:Choice>
        <mc:Fallback xmlns="">
          <p:graphicFrame>
            <p:nvGraphicFramePr>
              <p:cNvPr id="28" name="Table 27"/>
              <p:cNvGraphicFramePr>
                <a:graphicFrameLocks noGrp="1"/>
              </p:cNvGraphicFramePr>
              <p:nvPr>
                <p:extLst>
                  <p:ext uri="{D42A27DB-BD31-4B8C-83A1-F6EECF244321}">
                    <p14:modId xmlns:p14="http://schemas.microsoft.com/office/powerpoint/2010/main" val="1006438593"/>
                  </p:ext>
                </p:extLst>
              </p:nvPr>
            </p:nvGraphicFramePr>
            <p:xfrm>
              <a:off x="5915890" y="1848131"/>
              <a:ext cx="5731975" cy="1508760"/>
            </p:xfrm>
            <a:graphic>
              <a:graphicData uri="http://schemas.openxmlformats.org/drawingml/2006/table">
                <a:tbl>
                  <a:tblPr firstRow="1" bandRow="1">
                    <a:tableStyleId>{5C22544A-7EE6-4342-B048-85BDC9FD1C3A}</a:tableStyleId>
                  </a:tblPr>
                  <a:tblGrid>
                    <a:gridCol w="1039092">
                      <a:extLst>
                        <a:ext uri="{9D8B030D-6E8A-4147-A177-3AD203B41FA5}">
                          <a16:colId xmlns:a16="http://schemas.microsoft.com/office/drawing/2014/main" val="2815612894"/>
                        </a:ext>
                      </a:extLst>
                    </a:gridCol>
                    <a:gridCol w="851642">
                      <a:extLst>
                        <a:ext uri="{9D8B030D-6E8A-4147-A177-3AD203B41FA5}">
                          <a16:colId xmlns:a16="http://schemas.microsoft.com/office/drawing/2014/main" val="2553902697"/>
                        </a:ext>
                      </a:extLst>
                    </a:gridCol>
                    <a:gridCol w="998414">
                      <a:extLst>
                        <a:ext uri="{9D8B030D-6E8A-4147-A177-3AD203B41FA5}">
                          <a16:colId xmlns:a16="http://schemas.microsoft.com/office/drawing/2014/main" val="4058817174"/>
                        </a:ext>
                      </a:extLst>
                    </a:gridCol>
                    <a:gridCol w="1374626">
                      <a:extLst>
                        <a:ext uri="{9D8B030D-6E8A-4147-A177-3AD203B41FA5}">
                          <a16:colId xmlns:a16="http://schemas.microsoft.com/office/drawing/2014/main" val="556530422"/>
                        </a:ext>
                      </a:extLst>
                    </a:gridCol>
                    <a:gridCol w="1468201">
                      <a:extLst>
                        <a:ext uri="{9D8B030D-6E8A-4147-A177-3AD203B41FA5}">
                          <a16:colId xmlns:a16="http://schemas.microsoft.com/office/drawing/2014/main" val="1878788202"/>
                        </a:ext>
                      </a:extLst>
                    </a:gridCol>
                  </a:tblGrid>
                  <a:tr h="370840">
                    <a:tc>
                      <a:txBody>
                        <a:bodyPr/>
                        <a:lstStyle/>
                        <a:p>
                          <a:pPr algn="ctr"/>
                          <a:r>
                            <a:rPr lang="en-US" b="1" dirty="0" smtClean="0">
                              <a:solidFill>
                                <a:schemeClr val="tx1"/>
                              </a:solidFill>
                            </a:rPr>
                            <a:t>F (N)</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r</a:t>
                          </a:r>
                          <a:r>
                            <a:rPr lang="en-US" b="1" baseline="0" dirty="0" smtClean="0">
                              <a:solidFill>
                                <a:schemeClr val="tx1"/>
                              </a:solidFill>
                            </a:rPr>
                            <a:t> (m)</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189634" t="-8197" r="-285976" b="-331148"/>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210177" t="-8197" r="-107522" b="-331148"/>
                          </a:stretch>
                        </a:blipFill>
                      </a:tcPr>
                    </a:tc>
                    <a:tc>
                      <a:txBody>
                        <a:bodyPr/>
                        <a:lstStyle/>
                        <a:p>
                          <a:pPr algn="ctr"/>
                          <a:r>
                            <a:rPr lang="en-US" b="1" dirty="0" smtClean="0">
                              <a:solidFill>
                                <a:schemeClr val="tx1"/>
                              </a:solidFill>
                            </a:rPr>
                            <a:t>CW</a:t>
                          </a:r>
                          <a:r>
                            <a:rPr lang="en-US" b="1" baseline="0" dirty="0" smtClean="0">
                              <a:solidFill>
                                <a:schemeClr val="tx1"/>
                              </a:solidFill>
                            </a:rPr>
                            <a:t> / CCW</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820957542"/>
                      </a:ext>
                    </a:extLst>
                  </a:tr>
                  <a:tr h="370840">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585" t="-108197" r="-451462" b="-231148"/>
                          </a:stretch>
                        </a:blip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US" i="1" dirty="0" smtClean="0">
                              <a:solidFill>
                                <a:schemeClr val="bg1">
                                  <a:lumMod val="50000"/>
                                </a:schemeClr>
                              </a:solidFill>
                            </a:rPr>
                            <a:t>N/A</a:t>
                          </a:r>
                          <a:endParaRPr lang="en-US" i="1"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53587997"/>
                      </a:ext>
                    </a:extLst>
                  </a:tr>
                  <a:tr h="396240">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585" t="-195385" r="-451462" b="-116923"/>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123741" t="-195385" r="-455396" b="-116923"/>
                          </a:stretch>
                        </a:blip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210177" t="-195385" r="-107522" b="-116923"/>
                          </a:stretch>
                        </a:blipFill>
                      </a:tcPr>
                    </a:tc>
                    <a:tc>
                      <a:txBody>
                        <a:bodyPr/>
                        <a:lstStyle/>
                        <a:p>
                          <a:pPr algn="ctr"/>
                          <a:r>
                            <a:rPr lang="en-US" sz="2000" dirty="0" smtClean="0">
                              <a:solidFill>
                                <a:schemeClr val="tx1"/>
                              </a:solidFill>
                            </a:rPr>
                            <a:t>CCW</a:t>
                          </a:r>
                          <a:endParaRPr lang="en-US" sz="2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845746114"/>
                      </a:ext>
                    </a:extLst>
                  </a:tr>
                  <a:tr h="370840">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585" t="-314754" r="-451462" b="-24590"/>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123741" t="-314754" r="-455396" b="-24590"/>
                          </a:stretch>
                        </a:blipFill>
                      </a:tcPr>
                    </a:tc>
                    <a:tc>
                      <a:txBody>
                        <a:bodyPr/>
                        <a:lstStyle/>
                        <a:p>
                          <a:pPr algn="ctr"/>
                          <a:r>
                            <a:rPr lang="en-US" dirty="0" smtClean="0">
                              <a:solidFill>
                                <a:schemeClr val="tx1"/>
                              </a:solidFill>
                            </a:rPr>
                            <a:t>90</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2"/>
                          <a:stretch>
                            <a:fillRect l="-210177" t="-314754" r="-107522" b="-24590"/>
                          </a:stretch>
                        </a:blipFill>
                      </a:tcPr>
                    </a:tc>
                    <a:tc>
                      <a:txBody>
                        <a:bodyPr/>
                        <a:lstStyle/>
                        <a:p>
                          <a:pPr algn="ctr"/>
                          <a:r>
                            <a:rPr lang="en-US" dirty="0" smtClean="0">
                              <a:solidFill>
                                <a:schemeClr val="tx1"/>
                              </a:solidFill>
                            </a:rPr>
                            <a:t>CW</a:t>
                          </a:r>
                          <a:endParaRPr 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242990764"/>
                      </a:ext>
                    </a:extLst>
                  </a:tr>
                </a:tbl>
              </a:graphicData>
            </a:graphic>
          </p:graphicFrame>
        </mc:Fallback>
      </mc:AlternateContent>
      <p:sp>
        <p:nvSpPr>
          <p:cNvPr id="29" name="TextBox 28"/>
          <p:cNvSpPr txBox="1"/>
          <p:nvPr/>
        </p:nvSpPr>
        <p:spPr>
          <a:xfrm>
            <a:off x="6227161" y="1284555"/>
            <a:ext cx="1446871" cy="369332"/>
          </a:xfrm>
          <a:prstGeom prst="rect">
            <a:avLst/>
          </a:prstGeom>
          <a:noFill/>
        </p:spPr>
        <p:txBody>
          <a:bodyPr wrap="none" rtlCol="0">
            <a:spAutoFit/>
          </a:bodyPr>
          <a:lstStyle/>
          <a:p>
            <a:r>
              <a:rPr lang="en-US" b="1" dirty="0" smtClean="0"/>
              <a:t>Torque table:</a:t>
            </a:r>
            <a:endParaRPr lang="en-US" b="1" dirty="0"/>
          </a:p>
        </p:txBody>
      </p:sp>
      <mc:AlternateContent xmlns:mc="http://schemas.openxmlformats.org/markup-compatibility/2006" xmlns:a14="http://schemas.microsoft.com/office/drawing/2010/main">
        <mc:Choice Requires="a14">
          <p:sp>
            <p:nvSpPr>
              <p:cNvPr id="30" name="TextBox 29"/>
              <p:cNvSpPr txBox="1"/>
              <p:nvPr/>
            </p:nvSpPr>
            <p:spPr>
              <a:xfrm>
                <a:off x="6227159" y="810465"/>
                <a:ext cx="3083095" cy="369332"/>
              </a:xfrm>
              <a:prstGeom prst="rect">
                <a:avLst/>
              </a:prstGeom>
              <a:solidFill>
                <a:schemeClr val="bg1">
                  <a:lumMod val="85000"/>
                </a:schemeClr>
              </a:solidFill>
              <a:ln>
                <a:solidFill>
                  <a:schemeClr val="tx1"/>
                </a:solidFill>
              </a:ln>
            </p:spPr>
            <p:txBody>
              <a:bodyPr wrap="square" rtlCol="0">
                <a:spAutoFit/>
              </a:bodyPr>
              <a:lstStyle/>
              <a:p>
                <a:r>
                  <a:rPr lang="en-US" b="1" i="1" dirty="0" smtClean="0">
                    <a:solidFill>
                      <a:schemeClr val="accent1">
                        <a:lumMod val="75000"/>
                      </a:schemeClr>
                    </a:solidFill>
                  </a:rPr>
                  <a:t>Choose pivot at left hand (</a:t>
                </a:r>
                <a14:m>
                  <m:oMath xmlns:m="http://schemas.openxmlformats.org/officeDocument/2006/math">
                    <m:sSub>
                      <m:sSubPr>
                        <m:ctrlPr>
                          <a:rPr lang="en-US" b="1" i="1" smtClean="0">
                            <a:solidFill>
                              <a:schemeClr val="accent1">
                                <a:lumMod val="75000"/>
                              </a:schemeClr>
                            </a:solidFill>
                            <a:latin typeface="Cambria Math" panose="02040503050406030204" pitchFamily="18" charset="0"/>
                          </a:rPr>
                        </m:ctrlPr>
                      </m:sSubPr>
                      <m:e>
                        <m:r>
                          <a:rPr lang="en-US" b="1" i="1" smtClean="0">
                            <a:solidFill>
                              <a:schemeClr val="accent1">
                                <a:lumMod val="75000"/>
                              </a:schemeClr>
                            </a:solidFill>
                            <a:latin typeface="Cambria Math" panose="02040503050406030204" pitchFamily="18" charset="0"/>
                          </a:rPr>
                          <m:t>𝑭</m:t>
                        </m:r>
                      </m:e>
                      <m:sub>
                        <m:r>
                          <a:rPr lang="en-US" b="1" i="1" smtClean="0">
                            <a:solidFill>
                              <a:schemeClr val="accent1">
                                <a:lumMod val="75000"/>
                              </a:schemeClr>
                            </a:solidFill>
                            <a:latin typeface="Cambria Math" panose="02040503050406030204" pitchFamily="18" charset="0"/>
                          </a:rPr>
                          <m:t>𝑳</m:t>
                        </m:r>
                      </m:sub>
                    </m:sSub>
                  </m:oMath>
                </a14:m>
                <a:r>
                  <a:rPr lang="en-US" b="1" i="1" dirty="0" smtClean="0">
                    <a:solidFill>
                      <a:schemeClr val="accent1">
                        <a:lumMod val="75000"/>
                      </a:schemeClr>
                    </a:solidFill>
                  </a:rPr>
                  <a:t>)</a:t>
                </a:r>
                <a:endParaRPr lang="en-US" b="1" i="1" dirty="0">
                  <a:solidFill>
                    <a:schemeClr val="accent1">
                      <a:lumMod val="75000"/>
                    </a:schemeClr>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6227159" y="810465"/>
                <a:ext cx="3083095" cy="369332"/>
              </a:xfrm>
              <a:prstGeom prst="rect">
                <a:avLst/>
              </a:prstGeom>
              <a:blipFill>
                <a:blip r:embed="rId13"/>
                <a:stretch>
                  <a:fillRect l="-1578" t="-7937" b="-22222"/>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5391959" y="3678311"/>
                <a:ext cx="3117273" cy="2400657"/>
              </a:xfrm>
              <a:prstGeom prst="rect">
                <a:avLst/>
              </a:prstGeom>
              <a:noFill/>
              <a:ln>
                <a:solidFill>
                  <a:schemeClr val="tx1"/>
                </a:solidFill>
                <a:prstDash val="dash"/>
              </a:ln>
            </p:spPr>
            <p:txBody>
              <a:bodyPr wrap="square" rtlCol="0">
                <a:spAutoFit/>
              </a:bodyPr>
              <a:lstStyle/>
              <a:p>
                <a:pPr algn="ctr">
                  <a:lnSpc>
                    <a:spcPct val="150000"/>
                  </a:lnSpc>
                </a:pPr>
                <a:r>
                  <a:rPr lang="en-US" sz="2000" u="sng" dirty="0" smtClean="0"/>
                  <a:t>a) Equilibrium condition:  </a:t>
                </a:r>
              </a:p>
              <a:p>
                <a:pPr>
                  <a:lnSpc>
                    <a:spcPct val="150000"/>
                  </a:lnSpc>
                </a:pPr>
                <a14:m>
                  <m:oMathPara xmlns:m="http://schemas.openxmlformats.org/officeDocument/2006/math">
                    <m:oMathParaPr>
                      <m:jc m:val="left"/>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𝜏</m:t>
                          </m:r>
                        </m:e>
                        <m:sub>
                          <m:r>
                            <a:rPr lang="en-US" sz="2000" b="0" i="1" smtClean="0">
                              <a:latin typeface="Cambria Math" panose="02040503050406030204" pitchFamily="18" charset="0"/>
                            </a:rPr>
                            <m:t>𝑛𝑒𝑡</m:t>
                          </m:r>
                        </m:sub>
                      </m:sSub>
                      <m:r>
                        <a:rPr lang="en-US" sz="2000" b="0" i="1" smtClean="0">
                          <a:latin typeface="Cambria Math" panose="02040503050406030204" pitchFamily="18" charset="0"/>
                        </a:rPr>
                        <m:t>=0</m:t>
                      </m:r>
                    </m:oMath>
                  </m:oMathPara>
                </a14:m>
                <a:endParaRPr lang="en-US" sz="2000" b="0" dirty="0" smtClean="0"/>
              </a:p>
              <a:p>
                <a:pPr>
                  <a:lnSpc>
                    <a:spcPct val="150000"/>
                  </a:lnSpc>
                </a:pPr>
                <a14:m>
                  <m:oMathPara xmlns:m="http://schemas.openxmlformats.org/officeDocument/2006/math">
                    <m:oMathParaPr>
                      <m:jc m:val="left"/>
                    </m:oMathParaPr>
                    <m:oMath xmlns:m="http://schemas.openxmlformats.org/officeDocument/2006/math">
                      <m:r>
                        <a:rPr lang="en-US" sz="2000" b="0" i="1" smtClean="0">
                          <a:latin typeface="Cambria Math" panose="02040503050406030204" pitchFamily="18" charset="0"/>
                        </a:rPr>
                        <m:t>⇒  </m:t>
                      </m:r>
                      <m:r>
                        <a:rPr lang="en-US" sz="2000" b="0" i="1" dirty="0" smtClean="0">
                          <a:latin typeface="Cambria Math" panose="02040503050406030204" pitchFamily="18" charset="0"/>
                        </a:rPr>
                        <m:t>0−</m:t>
                      </m:r>
                      <m:r>
                        <a:rPr lang="en-US" sz="2000" b="0" i="1" smtClean="0">
                          <a:latin typeface="Cambria Math" panose="02040503050406030204" pitchFamily="18" charset="0"/>
                        </a:rPr>
                        <m:t>29.4+0.9</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𝑅</m:t>
                          </m:r>
                        </m:sub>
                      </m:sSub>
                      <m:r>
                        <a:rPr lang="en-US" sz="2000" b="0" i="1" dirty="0" smtClean="0">
                          <a:latin typeface="Cambria Math" panose="02040503050406030204" pitchFamily="18" charset="0"/>
                        </a:rPr>
                        <m:t>=0</m:t>
                      </m:r>
                    </m:oMath>
                  </m:oMathPara>
                </a14:m>
                <a:endParaRPr lang="en-US" sz="2000" b="0" dirty="0" smtClean="0"/>
              </a:p>
              <a:p>
                <a:pPr>
                  <a:lnSpc>
                    <a:spcPct val="150000"/>
                  </a:lnSpc>
                </a:pPr>
                <a14:m>
                  <m:oMath xmlns:m="http://schemas.openxmlformats.org/officeDocument/2006/math">
                    <m:r>
                      <a:rPr lang="en-US" sz="2000" b="0" i="1" smtClean="0">
                        <a:latin typeface="Cambria Math" panose="02040503050406030204" pitchFamily="18" charset="0"/>
                      </a:rPr>
                      <m:t>⇒  0.9</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𝑅</m:t>
                        </m:r>
                      </m:sub>
                    </m:sSub>
                    <m:r>
                      <a:rPr lang="en-US" sz="2000" b="0" i="1" smtClean="0">
                        <a:latin typeface="Cambria Math" panose="02040503050406030204" pitchFamily="18" charset="0"/>
                      </a:rPr>
                      <m:t>=</m:t>
                    </m:r>
                    <m:r>
                      <a:rPr lang="en-US" sz="2000" b="0" i="0" smtClean="0">
                        <a:latin typeface="Cambria Math" panose="02040503050406030204" pitchFamily="18" charset="0"/>
                      </a:rPr>
                      <m:t>2</m:t>
                    </m:r>
                  </m:oMath>
                </a14:m>
                <a:r>
                  <a:rPr lang="en-US" sz="2000" b="0" dirty="0" smtClean="0">
                    <a:latin typeface="Cambria Math" panose="02040503050406030204" pitchFamily="18" charset="0"/>
                  </a:rPr>
                  <a:t>9.4</a:t>
                </a:r>
              </a:p>
              <a:p>
                <a:pPr>
                  <a:lnSpc>
                    <a:spcPct val="150000"/>
                  </a:lnSpc>
                </a:pPr>
                <a14:m>
                  <m:oMathPara xmlns:m="http://schemas.openxmlformats.org/officeDocument/2006/math">
                    <m:oMathParaPr>
                      <m:jc m:val="left"/>
                    </m:oMathParaPr>
                    <m:oMath xmlns:m="http://schemas.openxmlformats.org/officeDocument/2006/math">
                      <m:r>
                        <a:rPr lang="en-US" sz="2000" b="1" i="1" smtClean="0">
                          <a:latin typeface="Cambria Math" panose="02040503050406030204" pitchFamily="18" charset="0"/>
                        </a:rPr>
                        <m:t>⇒  </m:t>
                      </m:r>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𝑭</m:t>
                          </m:r>
                        </m:e>
                        <m:sub>
                          <m:r>
                            <a:rPr lang="en-US" sz="2000" b="1" i="1" smtClean="0">
                              <a:latin typeface="Cambria Math" panose="02040503050406030204" pitchFamily="18" charset="0"/>
                            </a:rPr>
                            <m:t>𝑹</m:t>
                          </m:r>
                        </m:sub>
                      </m:sSub>
                      <m:r>
                        <a:rPr lang="en-US" sz="2000" b="1" i="1" smtClean="0">
                          <a:latin typeface="Cambria Math" panose="02040503050406030204" pitchFamily="18" charset="0"/>
                        </a:rPr>
                        <m:t>=</m:t>
                      </m:r>
                      <m:r>
                        <a:rPr lang="en-US" sz="2000" b="1" i="1" smtClean="0">
                          <a:latin typeface="Cambria Math" panose="02040503050406030204" pitchFamily="18" charset="0"/>
                        </a:rPr>
                        <m:t>𝟑𝟐</m:t>
                      </m:r>
                      <m:r>
                        <a:rPr lang="en-US" sz="2000" b="1" i="1" smtClean="0">
                          <a:latin typeface="Cambria Math" panose="02040503050406030204" pitchFamily="18" charset="0"/>
                        </a:rPr>
                        <m:t>.</m:t>
                      </m:r>
                      <m:r>
                        <a:rPr lang="en-US" sz="2000" b="1" i="1" smtClean="0">
                          <a:latin typeface="Cambria Math" panose="02040503050406030204" pitchFamily="18" charset="0"/>
                        </a:rPr>
                        <m:t>𝟕</m:t>
                      </m:r>
                      <m:r>
                        <a:rPr lang="en-US" sz="2000" b="1" i="1" smtClean="0">
                          <a:latin typeface="Cambria Math" panose="02040503050406030204" pitchFamily="18" charset="0"/>
                        </a:rPr>
                        <m:t> </m:t>
                      </m:r>
                      <m:r>
                        <a:rPr lang="en-US" sz="2000" b="1" i="1" smtClean="0">
                          <a:latin typeface="Cambria Math" panose="02040503050406030204" pitchFamily="18" charset="0"/>
                        </a:rPr>
                        <m:t>𝑵</m:t>
                      </m:r>
                    </m:oMath>
                  </m:oMathPara>
                </a14:m>
                <a:endParaRPr lang="en-US" sz="2000" b="1" dirty="0"/>
              </a:p>
            </p:txBody>
          </p:sp>
        </mc:Choice>
        <mc:Fallback xmlns="">
          <p:sp>
            <p:nvSpPr>
              <p:cNvPr id="31" name="TextBox 30"/>
              <p:cNvSpPr txBox="1">
                <a:spLocks noRot="1" noChangeAspect="1" noMove="1" noResize="1" noEditPoints="1" noAdjustHandles="1" noChangeArrowheads="1" noChangeShapeType="1" noTextEdit="1"/>
              </p:cNvSpPr>
              <p:nvPr/>
            </p:nvSpPr>
            <p:spPr>
              <a:xfrm>
                <a:off x="5391959" y="3678311"/>
                <a:ext cx="3117273" cy="2400657"/>
              </a:xfrm>
              <a:prstGeom prst="rect">
                <a:avLst/>
              </a:prstGeom>
              <a:blipFill>
                <a:blip r:embed="rId14"/>
                <a:stretch>
                  <a:fillRect/>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a:xfrm>
                <a:off x="8752511" y="3678311"/>
                <a:ext cx="3117273" cy="2379369"/>
              </a:xfrm>
              <a:prstGeom prst="rect">
                <a:avLst/>
              </a:prstGeom>
              <a:noFill/>
              <a:ln>
                <a:solidFill>
                  <a:schemeClr val="tx1"/>
                </a:solidFill>
                <a:prstDash val="dash"/>
              </a:ln>
            </p:spPr>
            <p:txBody>
              <a:bodyPr wrap="square" rtlCol="0">
                <a:spAutoFit/>
              </a:bodyPr>
              <a:lstStyle/>
              <a:p>
                <a:pPr algn="ctr">
                  <a:lnSpc>
                    <a:spcPct val="150000"/>
                  </a:lnSpc>
                </a:pPr>
                <a:r>
                  <a:rPr lang="en-US" sz="2000" u="sng" dirty="0" smtClean="0"/>
                  <a:t>b) Equilibrium condition:  </a:t>
                </a:r>
              </a:p>
              <a:p>
                <a:pPr>
                  <a:lnSpc>
                    <a:spcPct val="150000"/>
                  </a:lnSpc>
                </a:pPr>
                <a14:m>
                  <m:oMathPara xmlns:m="http://schemas.openxmlformats.org/officeDocument/2006/math">
                    <m:oMathParaPr>
                      <m:jc m:val="left"/>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𝑛𝑒𝑡</m:t>
                          </m:r>
                        </m:sub>
                      </m:sSub>
                      <m:r>
                        <a:rPr lang="en-US" sz="2000" b="0" i="1" smtClean="0">
                          <a:latin typeface="Cambria Math" panose="02040503050406030204" pitchFamily="18" charset="0"/>
                        </a:rPr>
                        <m:t>=0</m:t>
                      </m:r>
                    </m:oMath>
                  </m:oMathPara>
                </a14:m>
                <a:endParaRPr lang="en-US" sz="2000" b="0" dirty="0" smtClean="0"/>
              </a:p>
              <a:p>
                <a:pPr>
                  <a:lnSpc>
                    <a:spcPct val="150000"/>
                  </a:lnSpc>
                </a:pPr>
                <a14:m>
                  <m:oMathPara xmlns:m="http://schemas.openxmlformats.org/officeDocument/2006/math">
                    <m:oMathParaPr>
                      <m:jc m:val="left"/>
                    </m:oMathParaPr>
                    <m:oMath xmlns:m="http://schemas.openxmlformats.org/officeDocument/2006/math">
                      <m:r>
                        <a:rPr lang="en-US" sz="2000" b="0" i="1" smtClean="0">
                          <a:latin typeface="Cambria Math" panose="02040503050406030204" pitchFamily="18" charset="0"/>
                        </a:rPr>
                        <m:t>⇒  </m:t>
                      </m:r>
                      <m:sSub>
                        <m:sSubPr>
                          <m:ctrlPr>
                            <a:rPr lang="en-US" sz="2000" b="0" i="1" dirty="0" smtClean="0">
                              <a:latin typeface="Cambria Math" panose="02040503050406030204" pitchFamily="18" charset="0"/>
                            </a:rPr>
                          </m:ctrlPr>
                        </m:sSubPr>
                        <m:e>
                          <m:r>
                            <a:rPr lang="en-US" sz="2000" b="0" i="1" dirty="0" smtClean="0">
                              <a:latin typeface="Cambria Math" panose="02040503050406030204" pitchFamily="18" charset="0"/>
                            </a:rPr>
                            <m:t>𝐹</m:t>
                          </m:r>
                        </m:e>
                        <m:sub>
                          <m:r>
                            <a:rPr lang="en-US" sz="2000" b="0" i="1" dirty="0" smtClean="0">
                              <a:latin typeface="Cambria Math" panose="02040503050406030204" pitchFamily="18" charset="0"/>
                            </a:rPr>
                            <m:t>𝑅</m:t>
                          </m:r>
                        </m:sub>
                      </m:sSub>
                      <m:r>
                        <a:rPr lang="en-US" sz="2000" b="0" i="1" dirty="0" smtClean="0">
                          <a:latin typeface="Cambria Math" panose="02040503050406030204" pitchFamily="18" charset="0"/>
                        </a:rPr>
                        <m:t>+</m:t>
                      </m:r>
                      <m:sSub>
                        <m:sSubPr>
                          <m:ctrlPr>
                            <a:rPr lang="en-US" sz="2000" b="0" i="1" dirty="0" smtClean="0">
                              <a:latin typeface="Cambria Math" panose="02040503050406030204" pitchFamily="18" charset="0"/>
                            </a:rPr>
                          </m:ctrlPr>
                        </m:sSubPr>
                        <m:e>
                          <m:r>
                            <a:rPr lang="en-US" sz="2000" b="0" i="1" dirty="0" smtClean="0">
                              <a:latin typeface="Cambria Math" panose="02040503050406030204" pitchFamily="18" charset="0"/>
                            </a:rPr>
                            <m:t>𝐹</m:t>
                          </m:r>
                        </m:e>
                        <m:sub>
                          <m:r>
                            <a:rPr lang="en-US" sz="2000" b="0" i="1" dirty="0" smtClean="0">
                              <a:latin typeface="Cambria Math" panose="02040503050406030204" pitchFamily="18" charset="0"/>
                            </a:rPr>
                            <m:t>𝐿</m:t>
                          </m:r>
                        </m:sub>
                      </m:sSub>
                      <m:r>
                        <a:rPr lang="en-US" sz="2000" b="0" i="1" dirty="0" smtClean="0">
                          <a:latin typeface="Cambria Math" panose="02040503050406030204" pitchFamily="18" charset="0"/>
                        </a:rPr>
                        <m:t>−</m:t>
                      </m:r>
                      <m:r>
                        <a:rPr lang="en-US" sz="2000" b="0" i="1" dirty="0" smtClean="0">
                          <a:latin typeface="Cambria Math" panose="02040503050406030204" pitchFamily="18" charset="0"/>
                        </a:rPr>
                        <m:t>𝑊</m:t>
                      </m:r>
                      <m:r>
                        <a:rPr lang="en-US" sz="2000" b="0" i="1" dirty="0" smtClean="0">
                          <a:latin typeface="Cambria Math" panose="02040503050406030204" pitchFamily="18" charset="0"/>
                        </a:rPr>
                        <m:t>=0⇒  32.7+</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𝐹</m:t>
                          </m:r>
                        </m:e>
                        <m:sub>
                          <m:r>
                            <a:rPr lang="en-US" sz="2000" b="0" i="1" smtClean="0">
                              <a:latin typeface="Cambria Math" panose="02040503050406030204" pitchFamily="18" charset="0"/>
                            </a:rPr>
                            <m:t>𝐿</m:t>
                          </m:r>
                        </m:sub>
                      </m:sSub>
                      <m:r>
                        <a:rPr lang="en-US" sz="2000" b="0" i="1" smtClean="0">
                          <a:latin typeface="Cambria Math" panose="02040503050406030204" pitchFamily="18" charset="0"/>
                        </a:rPr>
                        <m:t>−49=0⇒  </m:t>
                      </m:r>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𝑭</m:t>
                          </m:r>
                        </m:e>
                        <m:sub>
                          <m:r>
                            <a:rPr lang="en-US" sz="2000" b="1" i="1" smtClean="0">
                              <a:latin typeface="Cambria Math" panose="02040503050406030204" pitchFamily="18" charset="0"/>
                            </a:rPr>
                            <m:t>𝑳</m:t>
                          </m:r>
                        </m:sub>
                      </m:sSub>
                      <m:r>
                        <a:rPr lang="en-US" sz="2000" b="1" i="1" smtClean="0">
                          <a:latin typeface="Cambria Math" panose="02040503050406030204" pitchFamily="18" charset="0"/>
                        </a:rPr>
                        <m:t>=</m:t>
                      </m:r>
                      <m:r>
                        <a:rPr lang="en-US" sz="2000" b="1" i="1" smtClean="0">
                          <a:latin typeface="Cambria Math" panose="02040503050406030204" pitchFamily="18" charset="0"/>
                        </a:rPr>
                        <m:t>𝟏𝟔</m:t>
                      </m:r>
                      <m:r>
                        <a:rPr lang="en-US" sz="2000" b="1" i="1" smtClean="0">
                          <a:latin typeface="Cambria Math" panose="02040503050406030204" pitchFamily="18" charset="0"/>
                        </a:rPr>
                        <m:t>.</m:t>
                      </m:r>
                      <m:r>
                        <a:rPr lang="en-US" sz="2000" b="1" i="1" smtClean="0">
                          <a:latin typeface="Cambria Math" panose="02040503050406030204" pitchFamily="18" charset="0"/>
                        </a:rPr>
                        <m:t>𝟑</m:t>
                      </m:r>
                      <m:r>
                        <a:rPr lang="en-US" sz="2000" b="1" i="1" smtClean="0">
                          <a:latin typeface="Cambria Math" panose="02040503050406030204" pitchFamily="18" charset="0"/>
                        </a:rPr>
                        <m:t> </m:t>
                      </m:r>
                      <m:r>
                        <a:rPr lang="en-US" sz="2000" b="1" i="1" smtClean="0">
                          <a:latin typeface="Cambria Math" panose="02040503050406030204" pitchFamily="18" charset="0"/>
                        </a:rPr>
                        <m:t>𝑵</m:t>
                      </m:r>
                    </m:oMath>
                  </m:oMathPara>
                </a14:m>
                <a:endParaRPr lang="en-US" sz="2000" b="1" dirty="0"/>
              </a:p>
            </p:txBody>
          </p:sp>
        </mc:Choice>
        <mc:Fallback xmlns="">
          <p:sp>
            <p:nvSpPr>
              <p:cNvPr id="32" name="TextBox 31"/>
              <p:cNvSpPr txBox="1">
                <a:spLocks noRot="1" noChangeAspect="1" noMove="1" noResize="1" noEditPoints="1" noAdjustHandles="1" noChangeArrowheads="1" noChangeShapeType="1" noTextEdit="1"/>
              </p:cNvSpPr>
              <p:nvPr/>
            </p:nvSpPr>
            <p:spPr>
              <a:xfrm>
                <a:off x="8752511" y="3678311"/>
                <a:ext cx="3117273" cy="2379369"/>
              </a:xfrm>
              <a:prstGeom prst="rect">
                <a:avLst/>
              </a:prstGeom>
              <a:blipFill>
                <a:blip r:embed="rId15"/>
                <a:stretch>
                  <a:fillRect/>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6648206" y="6240873"/>
                <a:ext cx="3318753" cy="483466"/>
              </a:xfrm>
              <a:prstGeom prst="rect">
                <a:avLst/>
              </a:prstGeom>
              <a:noFill/>
            </p:spPr>
            <p:txBody>
              <a:bodyPr wrap="square" rtlCol="0">
                <a:spAutoFit/>
              </a:bodyPr>
              <a:lstStyle/>
              <a:p>
                <a:r>
                  <a:rPr lang="en-US" dirty="0" smtClean="0">
                    <a:solidFill>
                      <a:schemeClr val="bg1">
                        <a:lumMod val="50000"/>
                      </a:schemeClr>
                    </a:solidFill>
                  </a:rPr>
                  <a:t>i.e.  </a:t>
                </a:r>
                <a14:m>
                  <m:oMath xmlns:m="http://schemas.openxmlformats.org/officeDocument/2006/math">
                    <m:sSub>
                      <m:sSubPr>
                        <m:ctrlPr>
                          <a:rPr lang="en-US" i="1" smtClean="0">
                            <a:solidFill>
                              <a:schemeClr val="bg1">
                                <a:lumMod val="50000"/>
                              </a:schemeClr>
                            </a:solidFill>
                            <a:latin typeface="Cambria Math" panose="02040503050406030204" pitchFamily="18" charset="0"/>
                          </a:rPr>
                        </m:ctrlPr>
                      </m:sSubPr>
                      <m:e>
                        <m:r>
                          <a:rPr lang="en-US" b="0" i="1" smtClean="0">
                            <a:solidFill>
                              <a:schemeClr val="bg1">
                                <a:lumMod val="50000"/>
                              </a:schemeClr>
                            </a:solidFill>
                            <a:latin typeface="Cambria Math" panose="02040503050406030204" pitchFamily="18" charset="0"/>
                          </a:rPr>
                          <m:t>𝐹</m:t>
                        </m:r>
                      </m:e>
                      <m:sub>
                        <m:r>
                          <a:rPr lang="en-US" b="0" i="1" smtClean="0">
                            <a:solidFill>
                              <a:schemeClr val="bg1">
                                <a:lumMod val="50000"/>
                              </a:schemeClr>
                            </a:solidFill>
                            <a:latin typeface="Cambria Math" panose="02040503050406030204" pitchFamily="18" charset="0"/>
                          </a:rPr>
                          <m:t>𝐿</m:t>
                        </m:r>
                      </m:sub>
                    </m:sSub>
                    <m:r>
                      <a:rPr lang="en-US" b="0" i="1" smtClean="0">
                        <a:solidFill>
                          <a:schemeClr val="bg1">
                            <a:lumMod val="50000"/>
                          </a:schemeClr>
                        </a:solidFill>
                        <a:latin typeface="Cambria Math" panose="02040503050406030204" pitchFamily="18" charset="0"/>
                      </a:rPr>
                      <m:t>=</m:t>
                    </m:r>
                    <m:f>
                      <m:fPr>
                        <m:ctrlPr>
                          <a:rPr lang="en-US" b="0" i="1" smtClean="0">
                            <a:solidFill>
                              <a:schemeClr val="bg1">
                                <a:lumMod val="50000"/>
                              </a:schemeClr>
                            </a:solidFill>
                            <a:latin typeface="Cambria Math" panose="02040503050406030204" pitchFamily="18" charset="0"/>
                          </a:rPr>
                        </m:ctrlPr>
                      </m:fPr>
                      <m:num>
                        <m:r>
                          <a:rPr lang="en-US" b="0" i="1" smtClean="0">
                            <a:solidFill>
                              <a:schemeClr val="bg1">
                                <a:lumMod val="50000"/>
                              </a:schemeClr>
                            </a:solidFill>
                            <a:latin typeface="Cambria Math" panose="02040503050406030204" pitchFamily="18" charset="0"/>
                          </a:rPr>
                          <m:t>1</m:t>
                        </m:r>
                      </m:num>
                      <m:den>
                        <m:r>
                          <a:rPr lang="en-US" b="0" i="1" smtClean="0">
                            <a:solidFill>
                              <a:schemeClr val="bg1">
                                <a:lumMod val="50000"/>
                              </a:schemeClr>
                            </a:solidFill>
                            <a:latin typeface="Cambria Math" panose="02040503050406030204" pitchFamily="18" charset="0"/>
                          </a:rPr>
                          <m:t>2</m:t>
                        </m:r>
                      </m:den>
                    </m:f>
                    <m:sSub>
                      <m:sSubPr>
                        <m:ctrlPr>
                          <a:rPr lang="en-US" i="1" smtClean="0">
                            <a:solidFill>
                              <a:schemeClr val="bg1">
                                <a:lumMod val="50000"/>
                              </a:schemeClr>
                            </a:solidFill>
                            <a:latin typeface="Cambria Math" panose="02040503050406030204" pitchFamily="18" charset="0"/>
                          </a:rPr>
                        </m:ctrlPr>
                      </m:sSubPr>
                      <m:e>
                        <m:r>
                          <a:rPr lang="en-US" b="0" i="1" smtClean="0">
                            <a:solidFill>
                              <a:schemeClr val="bg1">
                                <a:lumMod val="50000"/>
                              </a:schemeClr>
                            </a:solidFill>
                            <a:latin typeface="Cambria Math" panose="02040503050406030204" pitchFamily="18" charset="0"/>
                          </a:rPr>
                          <m:t>𝐹</m:t>
                        </m:r>
                      </m:e>
                      <m:sub>
                        <m:r>
                          <a:rPr lang="en-US" b="0" i="1" smtClean="0">
                            <a:solidFill>
                              <a:schemeClr val="bg1">
                                <a:lumMod val="50000"/>
                              </a:schemeClr>
                            </a:solidFill>
                            <a:latin typeface="Cambria Math" panose="02040503050406030204" pitchFamily="18" charset="0"/>
                          </a:rPr>
                          <m:t>𝑅</m:t>
                        </m:r>
                      </m:sub>
                    </m:sSub>
                  </m:oMath>
                </a14:m>
                <a:r>
                  <a:rPr lang="en-US" dirty="0" smtClean="0">
                    <a:solidFill>
                      <a:schemeClr val="bg1">
                        <a:lumMod val="50000"/>
                      </a:schemeClr>
                    </a:solidFill>
                  </a:rPr>
                  <a:t>  because </a:t>
                </a:r>
                <a14:m>
                  <m:oMath xmlns:m="http://schemas.openxmlformats.org/officeDocument/2006/math">
                    <m:sSub>
                      <m:sSubPr>
                        <m:ctrlPr>
                          <a:rPr lang="en-US" i="1" smtClean="0">
                            <a:solidFill>
                              <a:schemeClr val="bg1">
                                <a:lumMod val="50000"/>
                              </a:schemeClr>
                            </a:solidFill>
                            <a:latin typeface="Cambria Math" panose="02040503050406030204" pitchFamily="18" charset="0"/>
                          </a:rPr>
                        </m:ctrlPr>
                      </m:sSubPr>
                      <m:e>
                        <m:r>
                          <a:rPr lang="en-US" b="0" i="1" smtClean="0">
                            <a:solidFill>
                              <a:schemeClr val="bg1">
                                <a:lumMod val="50000"/>
                              </a:schemeClr>
                            </a:solidFill>
                            <a:latin typeface="Cambria Math" panose="02040503050406030204" pitchFamily="18" charset="0"/>
                          </a:rPr>
                          <m:t>𝑟</m:t>
                        </m:r>
                      </m:e>
                      <m:sub>
                        <m:r>
                          <a:rPr lang="en-US" b="0" i="1" smtClean="0">
                            <a:solidFill>
                              <a:schemeClr val="bg1">
                                <a:lumMod val="50000"/>
                              </a:schemeClr>
                            </a:solidFill>
                            <a:latin typeface="Cambria Math" panose="02040503050406030204" pitchFamily="18" charset="0"/>
                          </a:rPr>
                          <m:t>𝐿</m:t>
                        </m:r>
                      </m:sub>
                    </m:sSub>
                    <m:r>
                      <a:rPr lang="en-US" b="0" i="1" smtClean="0">
                        <a:solidFill>
                          <a:schemeClr val="bg1">
                            <a:lumMod val="50000"/>
                          </a:schemeClr>
                        </a:solidFill>
                        <a:latin typeface="Cambria Math" panose="02040503050406030204" pitchFamily="18" charset="0"/>
                      </a:rPr>
                      <m:t>=2</m:t>
                    </m:r>
                    <m:sSub>
                      <m:sSubPr>
                        <m:ctrlPr>
                          <a:rPr lang="en-US" i="1" smtClean="0">
                            <a:solidFill>
                              <a:schemeClr val="bg1">
                                <a:lumMod val="50000"/>
                              </a:schemeClr>
                            </a:solidFill>
                            <a:latin typeface="Cambria Math" panose="02040503050406030204" pitchFamily="18" charset="0"/>
                          </a:rPr>
                        </m:ctrlPr>
                      </m:sSubPr>
                      <m:e>
                        <m:r>
                          <a:rPr lang="en-US" b="0" i="1" smtClean="0">
                            <a:solidFill>
                              <a:schemeClr val="bg1">
                                <a:lumMod val="50000"/>
                              </a:schemeClr>
                            </a:solidFill>
                            <a:latin typeface="Cambria Math" panose="02040503050406030204" pitchFamily="18" charset="0"/>
                          </a:rPr>
                          <m:t>𝑟</m:t>
                        </m:r>
                      </m:e>
                      <m:sub>
                        <m:r>
                          <a:rPr lang="en-US" b="0" i="1" smtClean="0">
                            <a:solidFill>
                              <a:schemeClr val="bg1">
                                <a:lumMod val="50000"/>
                              </a:schemeClr>
                            </a:solidFill>
                            <a:latin typeface="Cambria Math" panose="02040503050406030204" pitchFamily="18" charset="0"/>
                          </a:rPr>
                          <m:t>𝑅</m:t>
                        </m:r>
                      </m:sub>
                    </m:sSub>
                  </m:oMath>
                </a14:m>
                <a:endParaRPr lang="en-US" dirty="0">
                  <a:solidFill>
                    <a:schemeClr val="bg1">
                      <a:lumMod val="50000"/>
                    </a:schemeClr>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6648206" y="6240873"/>
                <a:ext cx="3318753" cy="483466"/>
              </a:xfrm>
              <a:prstGeom prst="rect">
                <a:avLst/>
              </a:prstGeom>
              <a:blipFill>
                <a:blip r:embed="rId16"/>
                <a:stretch>
                  <a:fillRect l="-1654" b="-8861"/>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8366008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animBg="1"/>
      <p:bldP spid="31" grpId="0" animBg="1"/>
      <p:bldP spid="32" grpId="0" animBg="1"/>
      <p:bldP spid="33" grpId="0"/>
    </p:bldLst>
  </p:timing>
  <p:extLst mod="1"/>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Class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20000"/>
              </a:bodyPr>
              <a:lstStyle/>
              <a:p>
                <a:pPr>
                  <a:lnSpc>
                    <a:spcPct val="200000"/>
                  </a:lnSpc>
                </a:pPr>
                <a:r>
                  <a:rPr lang="en-US" dirty="0" smtClean="0"/>
                  <a:t>Angular motion (</a:t>
                </a:r>
                <a14:m>
                  <m:oMath xmlns:m="http://schemas.openxmlformats.org/officeDocument/2006/math">
                    <m:r>
                      <a:rPr lang="en-US" b="0" i="1" smtClean="0">
                        <a:latin typeface="Cambria Math" panose="02040503050406030204" pitchFamily="18" charset="0"/>
                      </a:rPr>
                      <m:t>𝜃</m:t>
                    </m:r>
                    <m:r>
                      <a:rPr lang="en-US" b="0" i="1" smtClean="0">
                        <a:latin typeface="Cambria Math" panose="02040503050406030204" pitchFamily="18" charset="0"/>
                      </a:rPr>
                      <m:t>,</m:t>
                    </m:r>
                    <m:r>
                      <a:rPr lang="en-US" b="0" i="1" smtClean="0">
                        <a:latin typeface="Cambria Math" panose="02040503050406030204" pitchFamily="18" charset="0"/>
                      </a:rPr>
                      <m:t>𝜔</m:t>
                    </m:r>
                    <m:r>
                      <a:rPr lang="en-US" b="0" i="1" smtClean="0">
                        <a:latin typeface="Cambria Math" panose="02040503050406030204" pitchFamily="18" charset="0"/>
                      </a:rPr>
                      <m:t>,</m:t>
                    </m:r>
                    <m:r>
                      <a:rPr lang="en-US" b="0" i="1" smtClean="0">
                        <a:latin typeface="Cambria Math" panose="02040503050406030204" pitchFamily="18" charset="0"/>
                      </a:rPr>
                      <m:t>𝛼</m:t>
                    </m:r>
                  </m:oMath>
                </a14:m>
                <a:r>
                  <a:rPr lang="en-US" dirty="0" smtClean="0"/>
                  <a:t>) and angular equations of motion</a:t>
                </a:r>
              </a:p>
              <a:p>
                <a:pPr>
                  <a:lnSpc>
                    <a:spcPct val="200000"/>
                  </a:lnSpc>
                </a:pPr>
                <a:r>
                  <a:rPr lang="en-US" dirty="0" smtClean="0"/>
                  <a:t>Rigid bodies</a:t>
                </a:r>
              </a:p>
              <a:p>
                <a:pPr marL="0" indent="0">
                  <a:lnSpc>
                    <a:spcPct val="200000"/>
                  </a:lnSpc>
                  <a:buNone/>
                </a:pPr>
                <a:r>
                  <a:rPr lang="en-US" dirty="0"/>
                  <a:t>	</a:t>
                </a:r>
                <a:r>
                  <a:rPr lang="en-US" dirty="0" smtClean="0"/>
                  <a:t>- torque (</a:t>
                </a:r>
                <a14:m>
                  <m:oMath xmlns:m="http://schemas.openxmlformats.org/officeDocument/2006/math">
                    <m:r>
                      <a:rPr lang="en-US" b="0" i="1" smtClean="0">
                        <a:latin typeface="Cambria Math" panose="02040503050406030204" pitchFamily="18" charset="0"/>
                      </a:rPr>
                      <m:t>𝜏</m:t>
                    </m:r>
                  </m:oMath>
                </a14:m>
                <a:r>
                  <a:rPr lang="en-US" dirty="0" smtClean="0"/>
                  <a:t>): turning effect around a </a:t>
                </a:r>
                <a:r>
                  <a:rPr lang="en-US" i="1" dirty="0" smtClean="0"/>
                  <a:t>pivot</a:t>
                </a:r>
              </a:p>
              <a:p>
                <a:pPr marL="0" indent="0">
                  <a:lnSpc>
                    <a:spcPct val="200000"/>
                  </a:lnSpc>
                  <a:buNone/>
                </a:pPr>
                <a:r>
                  <a:rPr lang="en-US" i="1" dirty="0"/>
                  <a:t>	</a:t>
                </a:r>
                <a:r>
                  <a:rPr lang="en-US" i="1" dirty="0" smtClean="0"/>
                  <a:t>- </a:t>
                </a:r>
                <a:r>
                  <a:rPr lang="en-US" dirty="0" smtClean="0"/>
                  <a:t>center-of-mass (COM) and stability</a:t>
                </a:r>
              </a:p>
              <a:p>
                <a:pPr marL="0" indent="0">
                  <a:lnSpc>
                    <a:spcPct val="200000"/>
                  </a:lnSpc>
                  <a:buNone/>
                </a:pPr>
                <a:r>
                  <a:rPr lang="en-US" dirty="0"/>
                  <a:t>	</a:t>
                </a:r>
                <a:r>
                  <a:rPr lang="en-US" dirty="0" smtClean="0"/>
                  <a:t>- moment of inertia (</a:t>
                </a:r>
                <a14:m>
                  <m:oMath xmlns:m="http://schemas.openxmlformats.org/officeDocument/2006/math">
                    <m:r>
                      <a:rPr lang="en-US" i="1" dirty="0" smtClean="0">
                        <a:latin typeface="Cambria Math" panose="02040503050406030204" pitchFamily="18" charset="0"/>
                      </a:rPr>
                      <m:t>𝐼</m:t>
                    </m:r>
                  </m:oMath>
                </a14:m>
                <a:r>
                  <a:rPr lang="en-US" dirty="0" smtClean="0"/>
                  <a:t>)</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4"/>
                <a:stretch>
                  <a:fillRect l="-928"/>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A9A02BFA-1522-4890-AA2B-CDF5F633B528}" type="slidenum">
              <a:rPr lang="en-US" smtClean="0"/>
              <a:t>2</a:t>
            </a:fld>
            <a:endParaRPr lang="en-US"/>
          </a:p>
        </p:txBody>
      </p:sp>
    </p:spTree>
    <p:extLst>
      <p:ext uri="{BB962C8B-B14F-4D97-AF65-F5344CB8AC3E}">
        <p14:creationId xmlns:p14="http://schemas.microsoft.com/office/powerpoint/2010/main" val="180931837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1339918330"/>
                  </p:ext>
                </p:extLst>
              </p:nvPr>
            </p:nvGraphicFramePr>
            <p:xfrm>
              <a:off x="5562383" y="2242424"/>
              <a:ext cx="5560860" cy="4266863"/>
            </p:xfrm>
            <a:graphic>
              <a:graphicData uri="http://schemas.openxmlformats.org/drawingml/2006/table">
                <a:tbl>
                  <a:tblPr>
                    <a:tableStyleId>{5C22544A-7EE6-4342-B048-85BDC9FD1C3A}</a:tableStyleId>
                  </a:tblPr>
                  <a:tblGrid>
                    <a:gridCol w="5560860">
                      <a:extLst>
                        <a:ext uri="{9D8B030D-6E8A-4147-A177-3AD203B41FA5}">
                          <a16:colId xmlns:a16="http://schemas.microsoft.com/office/drawing/2014/main" val="2431655905"/>
                        </a:ext>
                      </a:extLst>
                    </a:gridCol>
                  </a:tblGrid>
                  <a:tr h="4266863">
                    <a:tc>
                      <a:txBody>
                        <a:bodyPr/>
                        <a:lstStyle/>
                        <a:p>
                          <a:pPr marL="0" marR="0">
                            <a:lnSpc>
                              <a:spcPct val="150000"/>
                            </a:lnSpc>
                            <a:spcBef>
                              <a:spcPts val="0"/>
                            </a:spcBef>
                            <a:spcAft>
                              <a:spcPts val="0"/>
                            </a:spcAft>
                          </a:pPr>
                          <a:r>
                            <a:rPr lang="en-US" sz="2200" b="0" i="0" dirty="0">
                              <a:effectLst/>
                              <a:latin typeface="Calibri" panose="020F0502020204030204" pitchFamily="34" charset="0"/>
                              <a:cs typeface="Calibri" panose="020F0502020204030204" pitchFamily="34" charset="0"/>
                            </a:rPr>
                            <a:t>Choose pivot at A:</a:t>
                          </a: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W</m:t>
                                    </m:r>
                                  </m:e>
                                  <m:sub>
                                    <m:r>
                                      <m:rPr>
                                        <m:sty m:val="p"/>
                                      </m:rPr>
                                      <a:rPr lang="en-US" sz="2200" b="0" i="0" smtClean="0">
                                        <a:effectLst/>
                                        <a:latin typeface="Cambria Math" panose="02040503050406030204" pitchFamily="18" charset="0"/>
                                      </a:rPr>
                                      <m:t>beam</m:t>
                                    </m:r>
                                  </m:sub>
                                </m:sSub>
                                <m:r>
                                  <a:rPr lang="en-US" sz="2200" b="0" i="0" smtClean="0">
                                    <a:effectLst/>
                                    <a:latin typeface="Cambria Math" panose="02040503050406030204" pitchFamily="18" charset="0"/>
                                  </a:rPr>
                                  <m:t>=</m:t>
                                </m:r>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m</m:t>
                                    </m:r>
                                  </m:e>
                                  <m:sub>
                                    <m:r>
                                      <m:rPr>
                                        <m:sty m:val="p"/>
                                      </m:rPr>
                                      <a:rPr lang="en-US" sz="2200" b="0" i="0" smtClean="0">
                                        <a:effectLst/>
                                        <a:latin typeface="Cambria Math" panose="02040503050406030204" pitchFamily="18" charset="0"/>
                                      </a:rPr>
                                      <m:t>beam</m:t>
                                    </m:r>
                                  </m:sub>
                                </m:sSub>
                                <m:r>
                                  <m:rPr>
                                    <m:sty m:val="p"/>
                                  </m:rPr>
                                  <a:rPr lang="en-US" sz="2200" b="0" i="0" smtClean="0">
                                    <a:effectLst/>
                                    <a:latin typeface="Cambria Math" panose="02040503050406030204" pitchFamily="18" charset="0"/>
                                  </a:rPr>
                                  <m:t>g</m:t>
                                </m:r>
                                <m:r>
                                  <a:rPr lang="en-US" sz="2200" b="0" i="0" smtClean="0">
                                    <a:effectLst/>
                                    <a:latin typeface="Cambria Math" panose="02040503050406030204" pitchFamily="18" charset="0"/>
                                  </a:rPr>
                                  <m:t>=150×9.8 </m:t>
                                </m:r>
                                <m:r>
                                  <m:rPr>
                                    <m:sty m:val="p"/>
                                  </m:rPr>
                                  <a:rPr lang="en-US" sz="2200" b="0" i="0" smtClean="0">
                                    <a:effectLst/>
                                    <a:latin typeface="Cambria Math" panose="02040503050406030204" pitchFamily="18" charset="0"/>
                                  </a:rPr>
                                  <m:t>N</m:t>
                                </m:r>
                                <m:r>
                                  <a:rPr lang="en-US" sz="2200" b="0" i="0" smtClean="0">
                                    <a:effectLst/>
                                    <a:latin typeface="Cambria Math" panose="02040503050406030204" pitchFamily="18" charset="0"/>
                                  </a:rPr>
                                  <m:t>=1470 </m:t>
                                </m:r>
                                <m:r>
                                  <m:rPr>
                                    <m:sty m:val="p"/>
                                  </m:rPr>
                                  <a:rPr lang="en-US" sz="2200" b="0" i="0" smtClean="0">
                                    <a:effectLst/>
                                    <a:latin typeface="Cambria Math" panose="02040503050406030204" pitchFamily="18" charset="0"/>
                                  </a:rPr>
                                  <m:t>N</m:t>
                                </m:r>
                              </m:oMath>
                            </m:oMathPara>
                          </a14:m>
                          <a:endParaRPr lang="en-US" sz="2200" i="0" dirty="0">
                            <a:effectLst/>
                          </a:endParaRPr>
                        </a:p>
                        <a:p>
                          <a:pPr marL="0" marR="0">
                            <a:lnSpc>
                              <a:spcPct val="150000"/>
                            </a:lnSpc>
                            <a:spcBef>
                              <a:spcPts val="0"/>
                            </a:spcBef>
                            <a:spcAft>
                              <a:spcPts val="0"/>
                            </a:spcAft>
                          </a:pP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r</m:t>
                                  </m:r>
                                </m:e>
                                <m:sub>
                                  <m:r>
                                    <m:rPr>
                                      <m:sty m:val="p"/>
                                    </m:rPr>
                                    <a:rPr lang="en-US" sz="2200" b="0" i="0" smtClean="0">
                                      <a:effectLst/>
                                      <a:latin typeface="Cambria Math" panose="02040503050406030204" pitchFamily="18" charset="0"/>
                                    </a:rPr>
                                    <m:t>beam</m:t>
                                  </m:r>
                                </m:sub>
                              </m:sSub>
                              <m:r>
                                <a:rPr lang="en-US" sz="2200" b="0" i="0" smtClean="0">
                                  <a:effectLst/>
                                  <a:latin typeface="Cambria Math" panose="02040503050406030204" pitchFamily="18" charset="0"/>
                                </a:rPr>
                                <m:t>=3.0 </m:t>
                              </m:r>
                              <m:r>
                                <m:rPr>
                                  <m:sty m:val="p"/>
                                </m:rPr>
                                <a:rPr lang="en-US" sz="2200" b="0" i="0" smtClean="0">
                                  <a:effectLst/>
                                  <a:latin typeface="Cambria Math" panose="02040503050406030204" pitchFamily="18" charset="0"/>
                                </a:rPr>
                                <m:t>m</m:t>
                              </m:r>
                            </m:oMath>
                          </a14:m>
                          <a:r>
                            <a:rPr lang="en-US" sz="2200" i="0" dirty="0">
                              <a:effectLst/>
                            </a:rPr>
                            <a:t>  ,  </a:t>
                          </a:r>
                          <a14:m>
                            <m:oMath xmlns:m="http://schemas.openxmlformats.org/officeDocument/2006/math">
                              <m:r>
                                <m:rPr>
                                  <m:sty m:val="p"/>
                                </m:rPr>
                                <a:rPr lang="en-US" sz="2200" b="0" i="0" smtClean="0">
                                  <a:effectLst/>
                                  <a:latin typeface="Cambria Math" panose="02040503050406030204" pitchFamily="18" charset="0"/>
                                </a:rPr>
                                <m:t>θ</m:t>
                              </m:r>
                              <m:r>
                                <a:rPr lang="en-US" sz="2200" b="0" i="0" smtClean="0">
                                  <a:effectLst/>
                                  <a:latin typeface="Cambria Math" panose="02040503050406030204" pitchFamily="18" charset="0"/>
                                </a:rPr>
                                <m:t>=90°</m:t>
                              </m:r>
                            </m:oMath>
                          </a14:m>
                          <a:endParaRPr lang="en-US" sz="2200" i="0" dirty="0">
                            <a:effectLst/>
                          </a:endParaRPr>
                        </a:p>
                        <a:p>
                          <a:pPr marL="0" marR="0">
                            <a:lnSpc>
                              <a:spcPct val="150000"/>
                            </a:lnSpc>
                            <a:spcBef>
                              <a:spcPts val="0"/>
                            </a:spcBef>
                            <a:spcAft>
                              <a:spcPts val="0"/>
                            </a:spcAft>
                          </a:pPr>
                          <a:endParaRPr lang="en-US" sz="1200" i="0" dirty="0">
                            <a:effectLst/>
                          </a:endParaRPr>
                        </a:p>
                        <a:p>
                          <a:pPr marL="0" marR="0">
                            <a:lnSpc>
                              <a:spcPct val="150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W</m:t>
                                    </m:r>
                                  </m:e>
                                  <m:sub>
                                    <m:r>
                                      <m:rPr>
                                        <m:sty m:val="p"/>
                                      </m:rPr>
                                      <a:rPr lang="en-US" sz="2200" b="0" i="0" smtClean="0">
                                        <a:effectLst/>
                                        <a:latin typeface="Cambria Math" panose="02040503050406030204" pitchFamily="18" charset="0"/>
                                      </a:rPr>
                                      <m:t>worker</m:t>
                                    </m:r>
                                  </m:sub>
                                </m:sSub>
                                <m:r>
                                  <a:rPr lang="en-US" sz="2200" b="0" i="0" smtClean="0">
                                    <a:effectLst/>
                                    <a:latin typeface="Cambria Math" panose="02040503050406030204" pitchFamily="18" charset="0"/>
                                  </a:rPr>
                                  <m:t>=</m:t>
                                </m:r>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m</m:t>
                                    </m:r>
                                  </m:e>
                                  <m:sub>
                                    <m:r>
                                      <m:rPr>
                                        <m:sty m:val="p"/>
                                      </m:rPr>
                                      <a:rPr lang="en-US" sz="2200" b="0" i="0" smtClean="0">
                                        <a:effectLst/>
                                        <a:latin typeface="Cambria Math" panose="02040503050406030204" pitchFamily="18" charset="0"/>
                                      </a:rPr>
                                      <m:t>worker</m:t>
                                    </m:r>
                                  </m:sub>
                                </m:sSub>
                                <m:r>
                                  <m:rPr>
                                    <m:sty m:val="p"/>
                                  </m:rPr>
                                  <a:rPr lang="en-US" sz="2200" b="0" i="0" smtClean="0">
                                    <a:effectLst/>
                                    <a:latin typeface="Cambria Math" panose="02040503050406030204" pitchFamily="18" charset="0"/>
                                  </a:rPr>
                                  <m:t>g</m:t>
                                </m:r>
                                <m:r>
                                  <a:rPr lang="en-US" sz="2200" b="0" i="0" smtClean="0">
                                    <a:effectLst/>
                                    <a:latin typeface="Cambria Math" panose="02040503050406030204" pitchFamily="18" charset="0"/>
                                  </a:rPr>
                                  <m:t>=80×9.8 </m:t>
                                </m:r>
                                <m:r>
                                  <m:rPr>
                                    <m:sty m:val="p"/>
                                  </m:rPr>
                                  <a:rPr lang="en-US" sz="2200" b="0" i="0" smtClean="0">
                                    <a:effectLst/>
                                    <a:latin typeface="Cambria Math" panose="02040503050406030204" pitchFamily="18" charset="0"/>
                                  </a:rPr>
                                  <m:t>N</m:t>
                                </m:r>
                                <m:r>
                                  <a:rPr lang="en-US" sz="2200" b="0" i="0" smtClean="0">
                                    <a:effectLst/>
                                    <a:latin typeface="Cambria Math" panose="02040503050406030204" pitchFamily="18" charset="0"/>
                                  </a:rPr>
                                  <m:t>=784 </m:t>
                                </m:r>
                                <m:r>
                                  <m:rPr>
                                    <m:sty m:val="p"/>
                                  </m:rPr>
                                  <a:rPr lang="en-US" sz="2200" b="0" i="0" smtClean="0">
                                    <a:effectLst/>
                                    <a:latin typeface="Cambria Math" panose="02040503050406030204" pitchFamily="18" charset="0"/>
                                  </a:rPr>
                                  <m:t>N</m:t>
                                </m:r>
                              </m:oMath>
                            </m:oMathPara>
                          </a14:m>
                          <a:endParaRPr lang="en-US" sz="2200" i="0" dirty="0">
                            <a:effectLst/>
                          </a:endParaRPr>
                        </a:p>
                        <a:p>
                          <a:pPr marL="0" marR="0" lvl="0" indent="0" algn="l" defTabSz="914400" rtl="0" eaLnBrk="1" fontAlgn="auto" latinLnBrk="0" hangingPunct="1">
                            <a:lnSpc>
                              <a:spcPct val="150000"/>
                            </a:lnSpc>
                            <a:spcBef>
                              <a:spcPts val="0"/>
                            </a:spcBef>
                            <a:spcAft>
                              <a:spcPts val="0"/>
                            </a:spcAft>
                            <a:buClrTx/>
                            <a:buSzTx/>
                            <a:buFontTx/>
                            <a:buNone/>
                            <a:tabLst/>
                            <a:defRPr/>
                          </a:pP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r</m:t>
                                  </m:r>
                                </m:e>
                                <m:sub>
                                  <m:r>
                                    <m:rPr>
                                      <m:sty m:val="p"/>
                                    </m:rPr>
                                    <a:rPr lang="en-US" sz="2200" b="0" i="0" smtClean="0">
                                      <a:effectLst/>
                                      <a:latin typeface="Cambria Math" panose="02040503050406030204" pitchFamily="18" charset="0"/>
                                    </a:rPr>
                                    <m:t>worker</m:t>
                                  </m:r>
                                </m:sub>
                              </m:sSub>
                              <m:r>
                                <a:rPr lang="en-US" sz="2200" b="0" i="0" smtClean="0">
                                  <a:effectLst/>
                                  <a:latin typeface="Cambria Math" panose="02040503050406030204" pitchFamily="18" charset="0"/>
                                </a:rPr>
                                <m:t>=4.0 </m:t>
                              </m:r>
                              <m:r>
                                <m:rPr>
                                  <m:sty m:val="p"/>
                                </m:rPr>
                                <a:rPr lang="en-US" sz="2200" b="0" i="0" smtClean="0">
                                  <a:effectLst/>
                                  <a:latin typeface="Cambria Math" panose="02040503050406030204" pitchFamily="18" charset="0"/>
                                </a:rPr>
                                <m:t>m</m:t>
                              </m:r>
                            </m:oMath>
                          </a14:m>
                          <a:r>
                            <a:rPr lang="en-US" sz="2200" i="0" dirty="0">
                              <a:effectLst/>
                            </a:rPr>
                            <a:t> ,  </a:t>
                          </a:r>
                          <a14:m>
                            <m:oMath xmlns:m="http://schemas.openxmlformats.org/officeDocument/2006/math">
                              <m:r>
                                <m:rPr>
                                  <m:sty m:val="p"/>
                                </m:rPr>
                                <a:rPr lang="en-US" sz="2200" b="0" i="0" smtClean="0">
                                  <a:effectLst/>
                                  <a:latin typeface="Cambria Math" panose="02040503050406030204" pitchFamily="18" charset="0"/>
                                </a:rPr>
                                <m:t>θ</m:t>
                              </m:r>
                              <m:r>
                                <a:rPr lang="en-US" sz="2200" b="0" i="0" smtClean="0">
                                  <a:effectLst/>
                                  <a:latin typeface="Cambria Math" panose="02040503050406030204" pitchFamily="18" charset="0"/>
                                </a:rPr>
                                <m:t>=90°</m:t>
                              </m:r>
                            </m:oMath>
                          </a14:m>
                          <a:endParaRPr lang="en-US" sz="2200" i="0" dirty="0">
                            <a:effectLst/>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lang="en-US" sz="1200" i="0" dirty="0">
                            <a:effectLst/>
                          </a:endParaRPr>
                        </a:p>
                        <a:p>
                          <a:pPr marL="0" marR="0">
                            <a:lnSpc>
                              <a:spcPct val="150000"/>
                            </a:lnSpc>
                            <a:spcBef>
                              <a:spcPts val="0"/>
                            </a:spcBef>
                            <a:spcAft>
                              <a:spcPts val="0"/>
                            </a:spcAft>
                          </a:pPr>
                          <a14:m>
                            <m:oMath xmlns:m="http://schemas.openxmlformats.org/officeDocument/2006/math">
                              <m:r>
                                <m:rPr>
                                  <m:sty m:val="p"/>
                                </m:rPr>
                                <a:rPr lang="en-US" sz="2200" b="0" i="0" smtClean="0">
                                  <a:effectLst/>
                                  <a:latin typeface="Cambria Math" panose="02040503050406030204" pitchFamily="18" charset="0"/>
                                </a:rPr>
                                <m:t>T</m:t>
                              </m:r>
                              <m:r>
                                <a:rPr lang="en-US" sz="2200" b="0" i="0" smtClean="0">
                                  <a:effectLst/>
                                  <a:latin typeface="Cambria Math" panose="02040503050406030204" pitchFamily="18" charset="0"/>
                                </a:rPr>
                                <m:t>= ?</m:t>
                              </m:r>
                            </m:oMath>
                          </a14:m>
                          <a:r>
                            <a:rPr lang="en-US" sz="2200" b="0" i="0" dirty="0">
                              <a:effectLst/>
                            </a:rPr>
                            <a:t>           ,     </a:t>
                          </a: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r</m:t>
                                  </m:r>
                                </m:e>
                                <m:sub>
                                  <m:r>
                                    <m:rPr>
                                      <m:sty m:val="p"/>
                                    </m:rPr>
                                    <a:rPr lang="en-US" sz="2200" b="0" i="0" smtClean="0">
                                      <a:effectLst/>
                                      <a:latin typeface="Cambria Math" panose="02040503050406030204" pitchFamily="18" charset="0"/>
                                    </a:rPr>
                                    <m:t>T</m:t>
                                  </m:r>
                                </m:sub>
                              </m:sSub>
                              <m:r>
                                <a:rPr lang="en-US" sz="2200" b="0" i="0" smtClean="0">
                                  <a:effectLst/>
                                  <a:latin typeface="Cambria Math" panose="02040503050406030204" pitchFamily="18" charset="0"/>
                                </a:rPr>
                                <m:t>=6 </m:t>
                              </m:r>
                              <m:r>
                                <m:rPr>
                                  <m:sty m:val="p"/>
                                </m:rPr>
                                <a:rPr lang="en-US" sz="2200" b="0" i="0" smtClean="0">
                                  <a:effectLst/>
                                  <a:latin typeface="Cambria Math" panose="02040503050406030204" pitchFamily="18" charset="0"/>
                                </a:rPr>
                                <m:t>m</m:t>
                              </m:r>
                            </m:oMath>
                          </a14:m>
                          <a:r>
                            <a:rPr lang="en-US" sz="2200" i="0" dirty="0">
                              <a:effectLst/>
                            </a:rPr>
                            <a:t>     ,    </a:t>
                          </a:r>
                          <a14:m>
                            <m:oMath xmlns:m="http://schemas.openxmlformats.org/officeDocument/2006/math">
                              <m:r>
                                <m:rPr>
                                  <m:sty m:val="p"/>
                                </m:rPr>
                                <a:rPr lang="en-US" sz="2200" b="0" i="0" smtClean="0">
                                  <a:effectLst/>
                                  <a:latin typeface="Cambria Math" panose="02040503050406030204" pitchFamily="18" charset="0"/>
                                </a:rPr>
                                <m:t>θ</m:t>
                              </m:r>
                              <m:r>
                                <a:rPr lang="en-US" sz="2200" b="0" i="0" smtClean="0">
                                  <a:effectLst/>
                                  <a:latin typeface="Cambria Math" panose="02040503050406030204" pitchFamily="18" charset="0"/>
                                </a:rPr>
                                <m:t>=30°</m:t>
                              </m:r>
                            </m:oMath>
                          </a14:m>
                          <a:endParaRPr lang="en-US" sz="2200" i="0" dirty="0">
                            <a:effectLst/>
                          </a:endParaRPr>
                        </a:p>
                        <a:p>
                          <a:pPr marL="0" marR="0" lvl="0" indent="0" algn="l" defTabSz="914400" rtl="0" eaLnBrk="1" fontAlgn="auto" latinLnBrk="0" hangingPunct="1">
                            <a:lnSpc>
                              <a:spcPct val="150000"/>
                            </a:lnSpc>
                            <a:spcBef>
                              <a:spcPts val="0"/>
                            </a:spcBef>
                            <a:spcAft>
                              <a:spcPts val="0"/>
                            </a:spcAft>
                            <a:buClrTx/>
                            <a:buSzTx/>
                            <a:buFontTx/>
                            <a:buNone/>
                            <a:tabLst/>
                            <a:defRPr/>
                          </a:pP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F</m:t>
                                  </m:r>
                                </m:e>
                                <m:sub>
                                  <m:r>
                                    <m:rPr>
                                      <m:sty m:val="p"/>
                                    </m:rPr>
                                    <a:rPr lang="en-US" sz="2200" b="0" i="0" smtClean="0">
                                      <a:effectLst/>
                                      <a:latin typeface="Cambria Math" panose="02040503050406030204" pitchFamily="18" charset="0"/>
                                    </a:rPr>
                                    <m:t>wall</m:t>
                                  </m:r>
                                </m:sub>
                              </m:sSub>
                              <m:r>
                                <a:rPr lang="en-US" sz="2200" b="0" i="0" smtClean="0">
                                  <a:effectLst/>
                                  <a:latin typeface="Cambria Math" panose="02040503050406030204" pitchFamily="18" charset="0"/>
                                </a:rPr>
                                <m:t>= ?</m:t>
                              </m:r>
                            </m:oMath>
                          </a14:m>
                          <a:r>
                            <a:rPr lang="en-US" sz="2200" b="0" i="0" dirty="0">
                              <a:effectLst/>
                            </a:rPr>
                            <a:t>    ,     </a:t>
                          </a: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r</m:t>
                                  </m:r>
                                </m:e>
                                <m:sub>
                                  <m:r>
                                    <m:rPr>
                                      <m:sty m:val="p"/>
                                    </m:rPr>
                                    <a:rPr lang="en-US" sz="2200" b="0" i="0" smtClean="0">
                                      <a:effectLst/>
                                      <a:latin typeface="Cambria Math" panose="02040503050406030204" pitchFamily="18" charset="0"/>
                                    </a:rPr>
                                    <m:t>wall</m:t>
                                  </m:r>
                                  <m:r>
                                    <a:rPr lang="en-US" sz="2200" b="0" i="0" smtClean="0">
                                      <a:effectLst/>
                                      <a:latin typeface="Cambria Math" panose="02040503050406030204" pitchFamily="18" charset="0"/>
                                    </a:rPr>
                                    <m:t> </m:t>
                                  </m:r>
                                </m:sub>
                              </m:sSub>
                              <m:r>
                                <a:rPr lang="en-US" sz="2200" b="0" i="0" smtClean="0">
                                  <a:effectLst/>
                                  <a:latin typeface="Cambria Math" panose="02040503050406030204" pitchFamily="18" charset="0"/>
                                </a:rPr>
                                <m:t>=0 </m:t>
                              </m:r>
                              <m:r>
                                <m:rPr>
                                  <m:sty m:val="p"/>
                                </m:rPr>
                                <a:rPr lang="en-US" sz="2200" b="0" i="0" smtClean="0">
                                  <a:effectLst/>
                                  <a:latin typeface="Cambria Math" panose="02040503050406030204" pitchFamily="18" charset="0"/>
                                </a:rPr>
                                <m:t>m</m:t>
                              </m:r>
                            </m:oMath>
                          </a14:m>
                          <a:r>
                            <a:rPr lang="en-US" sz="2200" i="0" dirty="0">
                              <a:effectLst/>
                            </a:rPr>
                            <a:t>    </a:t>
                          </a:r>
                          <a:r>
                            <a:rPr lang="en-US" sz="2200" i="0" dirty="0">
                              <a:solidFill>
                                <a:schemeClr val="bg1">
                                  <a:lumMod val="50000"/>
                                </a:schemeClr>
                              </a:solidFill>
                              <a:effectLst/>
                            </a:rPr>
                            <a:t>i.e. </a:t>
                          </a:r>
                          <a14:m>
                            <m:oMath xmlns:m="http://schemas.openxmlformats.org/officeDocument/2006/math">
                              <m:sSub>
                                <m:sSubPr>
                                  <m:ctrlPr>
                                    <a:rPr lang="en-US" sz="2200" b="0" i="1" smtClean="0">
                                      <a:solidFill>
                                        <a:schemeClr val="bg1">
                                          <a:lumMod val="50000"/>
                                        </a:schemeClr>
                                      </a:solidFill>
                                      <a:effectLst/>
                                      <a:latin typeface="Cambria Math" panose="02040503050406030204" pitchFamily="18" charset="0"/>
                                    </a:rPr>
                                  </m:ctrlPr>
                                </m:sSubPr>
                                <m:e>
                                  <m:r>
                                    <m:rPr>
                                      <m:sty m:val="p"/>
                                    </m:rPr>
                                    <a:rPr lang="en-US" sz="2200" b="0" i="0" smtClean="0">
                                      <a:solidFill>
                                        <a:schemeClr val="bg1">
                                          <a:lumMod val="50000"/>
                                        </a:schemeClr>
                                      </a:solidFill>
                                      <a:effectLst/>
                                      <a:latin typeface="Cambria Math" panose="02040503050406030204" pitchFamily="18" charset="0"/>
                                    </a:rPr>
                                    <m:t>τ</m:t>
                                  </m:r>
                                </m:e>
                                <m:sub>
                                  <m:r>
                                    <m:rPr>
                                      <m:sty m:val="p"/>
                                    </m:rPr>
                                    <a:rPr lang="en-US" sz="2200" b="0" i="0" smtClean="0">
                                      <a:solidFill>
                                        <a:schemeClr val="bg1">
                                          <a:lumMod val="50000"/>
                                        </a:schemeClr>
                                      </a:solidFill>
                                      <a:effectLst/>
                                      <a:latin typeface="Cambria Math" panose="02040503050406030204" pitchFamily="18" charset="0"/>
                                    </a:rPr>
                                    <m:t>wall</m:t>
                                  </m:r>
                                </m:sub>
                              </m:sSub>
                            </m:oMath>
                          </a14:m>
                          <a:r>
                            <a:rPr lang="en-US" sz="2200" i="0" dirty="0">
                              <a:solidFill>
                                <a:schemeClr val="bg1">
                                  <a:lumMod val="50000"/>
                                </a:schemeClr>
                              </a:solidFill>
                              <a:effectLst/>
                            </a:rPr>
                            <a:t> = 0</a:t>
                          </a:r>
                          <a:endParaRPr lang="en-US" sz="2200" i="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1339918330"/>
                  </p:ext>
                </p:extLst>
              </p:nvPr>
            </p:nvGraphicFramePr>
            <p:xfrm>
              <a:off x="5562383" y="2242424"/>
              <a:ext cx="5560860" cy="4266863"/>
            </p:xfrm>
            <a:graphic>
              <a:graphicData uri="http://schemas.openxmlformats.org/drawingml/2006/table">
                <a:tbl>
                  <a:tblPr>
                    <a:tableStyleId>{5C22544A-7EE6-4342-B048-85BDC9FD1C3A}</a:tableStyleId>
                  </a:tblPr>
                  <a:tblGrid>
                    <a:gridCol w="5560860">
                      <a:extLst>
                        <a:ext uri="{9D8B030D-6E8A-4147-A177-3AD203B41FA5}">
                          <a16:colId xmlns:a16="http://schemas.microsoft.com/office/drawing/2014/main" val="2431655905"/>
                        </a:ext>
                      </a:extLst>
                    </a:gridCol>
                  </a:tblGrid>
                  <a:tr h="4266863">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6"/>
                          <a:stretch>
                            <a:fillRect l="-110" t="-143" r="-219" b="-285"/>
                          </a:stretch>
                        </a:blipFill>
                      </a:tcPr>
                    </a:tc>
                    <a:extLst>
                      <a:ext uri="{0D108BD9-81ED-4DB2-BD59-A6C34878D82A}">
                        <a16:rowId xmlns:a16="http://schemas.microsoft.com/office/drawing/2014/main" val="1543418714"/>
                      </a:ext>
                    </a:extLst>
                  </a:tr>
                </a:tbl>
              </a:graphicData>
            </a:graphic>
          </p:graphicFrame>
        </mc:Fallback>
      </mc:AlternateContent>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5 [1]: Wall Support</a:t>
            </a:r>
          </a:p>
        </p:txBody>
      </p:sp>
      <p:graphicFrame>
        <p:nvGraphicFramePr>
          <p:cNvPr id="2" name="Table 1"/>
          <p:cNvGraphicFramePr>
            <a:graphicFrameLocks noGrp="1"/>
          </p:cNvGraphicFramePr>
          <p:nvPr>
            <p:extLst>
              <p:ext uri="{D42A27DB-BD31-4B8C-83A1-F6EECF244321}">
                <p14:modId xmlns:p14="http://schemas.microsoft.com/office/powerpoint/2010/main" val="1428506151"/>
              </p:ext>
            </p:extLst>
          </p:nvPr>
        </p:nvGraphicFramePr>
        <p:xfrm>
          <a:off x="592170" y="1007389"/>
          <a:ext cx="10932778" cy="1082040"/>
        </p:xfrm>
        <a:graphic>
          <a:graphicData uri="http://schemas.openxmlformats.org/drawingml/2006/table">
            <a:tbl>
              <a:tblPr>
                <a:tableStyleId>{5C22544A-7EE6-4342-B048-85BDC9FD1C3A}</a:tableStyleId>
              </a:tblPr>
              <a:tblGrid>
                <a:gridCol w="10932778">
                  <a:extLst>
                    <a:ext uri="{9D8B030D-6E8A-4147-A177-3AD203B41FA5}">
                      <a16:colId xmlns:a16="http://schemas.microsoft.com/office/drawing/2014/main" val="2431655905"/>
                    </a:ext>
                  </a:extLst>
                </a:gridCol>
              </a:tblGrid>
              <a:tr h="1057965">
                <a:tc>
                  <a:txBody>
                    <a:bodyPr/>
                    <a:lstStyle/>
                    <a:p>
                      <a:pPr>
                        <a:spcAft>
                          <a:spcPts val="600"/>
                        </a:spcAft>
                      </a:pPr>
                      <a:r>
                        <a:rPr lang="en-US" sz="2200" kern="1200" dirty="0">
                          <a:solidFill>
                            <a:schemeClr val="dk1"/>
                          </a:solidFill>
                          <a:effectLst/>
                          <a:latin typeface="+mn-lt"/>
                          <a:ea typeface="+mn-ea"/>
                          <a:cs typeface="+mn-cs"/>
                        </a:rPr>
                        <a:t>a) An </a:t>
                      </a:r>
                      <a:r>
                        <a:rPr lang="en-US" sz="2200" b="1" kern="1200" dirty="0">
                          <a:solidFill>
                            <a:schemeClr val="dk1"/>
                          </a:solidFill>
                          <a:effectLst/>
                          <a:latin typeface="+mn-lt"/>
                          <a:ea typeface="+mn-ea"/>
                          <a:cs typeface="+mn-cs"/>
                        </a:rPr>
                        <a:t>80-kg</a:t>
                      </a:r>
                      <a:r>
                        <a:rPr lang="en-US" sz="2200" kern="1200" dirty="0">
                          <a:solidFill>
                            <a:schemeClr val="dk1"/>
                          </a:solidFill>
                          <a:effectLst/>
                          <a:latin typeface="+mn-lt"/>
                          <a:ea typeface="+mn-ea"/>
                          <a:cs typeface="+mn-cs"/>
                        </a:rPr>
                        <a:t> construction worker sits down </a:t>
                      </a:r>
                      <a:r>
                        <a:rPr lang="en-US" sz="2200" b="1" kern="1200" dirty="0">
                          <a:solidFill>
                            <a:schemeClr val="dk1"/>
                          </a:solidFill>
                          <a:effectLst/>
                          <a:latin typeface="+mn-lt"/>
                          <a:ea typeface="+mn-ea"/>
                          <a:cs typeface="+mn-cs"/>
                        </a:rPr>
                        <a:t>2.0 m </a:t>
                      </a:r>
                      <a:r>
                        <a:rPr lang="en-US" sz="2200" kern="1200" dirty="0">
                          <a:solidFill>
                            <a:schemeClr val="dk1"/>
                          </a:solidFill>
                          <a:effectLst/>
                          <a:latin typeface="+mn-lt"/>
                          <a:ea typeface="+mn-ea"/>
                          <a:cs typeface="+mn-cs"/>
                        </a:rPr>
                        <a:t>from the end of a </a:t>
                      </a:r>
                      <a:r>
                        <a:rPr lang="en-US" sz="2200" b="1" kern="1200" dirty="0">
                          <a:solidFill>
                            <a:schemeClr val="dk1"/>
                          </a:solidFill>
                          <a:effectLst/>
                          <a:latin typeface="+mn-lt"/>
                          <a:ea typeface="+mn-ea"/>
                          <a:cs typeface="+mn-cs"/>
                        </a:rPr>
                        <a:t>150 kg </a:t>
                      </a:r>
                      <a:r>
                        <a:rPr lang="en-US" sz="2200" kern="1200" dirty="0">
                          <a:solidFill>
                            <a:schemeClr val="dk1"/>
                          </a:solidFill>
                          <a:effectLst/>
                          <a:latin typeface="+mn-lt"/>
                          <a:ea typeface="+mn-ea"/>
                          <a:cs typeface="+mn-cs"/>
                        </a:rPr>
                        <a:t>steel beam to eat his lunch. The cable supporting the beam is rated at </a:t>
                      </a:r>
                      <a:r>
                        <a:rPr lang="en-US" sz="2200" b="0" kern="1200" dirty="0">
                          <a:solidFill>
                            <a:schemeClr val="dk1"/>
                          </a:solidFill>
                          <a:effectLst/>
                          <a:latin typeface="+mn-lt"/>
                          <a:ea typeface="+mn-ea"/>
                          <a:cs typeface="+mn-cs"/>
                        </a:rPr>
                        <a:t>15,000 N</a:t>
                      </a:r>
                      <a:r>
                        <a:rPr lang="en-US" sz="2200" kern="1200" dirty="0">
                          <a:solidFill>
                            <a:schemeClr val="dk1"/>
                          </a:solidFill>
                          <a:effectLst/>
                          <a:latin typeface="+mn-lt"/>
                          <a:ea typeface="+mn-ea"/>
                          <a:cs typeface="+mn-cs"/>
                        </a:rPr>
                        <a:t>. Should the worker be worried?</a:t>
                      </a:r>
                    </a:p>
                    <a:p>
                      <a:r>
                        <a:rPr lang="en-US" sz="2200" kern="1200" dirty="0">
                          <a:solidFill>
                            <a:schemeClr val="dk1"/>
                          </a:solidFill>
                          <a:effectLst/>
                          <a:latin typeface="+mn-lt"/>
                          <a:ea typeface="+mn-ea"/>
                          <a:cs typeface="+mn-cs"/>
                        </a:rPr>
                        <a:t>b) Find the horizontal and vertical forces of the wall on the beam.</a:t>
                      </a: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a:xfrm>
            <a:off x="9323832" y="6479719"/>
            <a:ext cx="2743200" cy="365125"/>
          </a:xfrm>
        </p:spPr>
        <p:txBody>
          <a:bodyPr/>
          <a:lstStyle/>
          <a:p>
            <a:fld id="{A9A02BFA-1522-4890-AA2B-CDF5F633B528}" type="slidenum">
              <a:rPr lang="en-US" smtClean="0"/>
              <a:t>20</a:t>
            </a:fld>
            <a:endParaRPr lang="en-US" dirty="0"/>
          </a:p>
        </p:txBody>
      </p:sp>
      <p:pic>
        <p:nvPicPr>
          <p:cNvPr id="4" name="Picture 3"/>
          <p:cNvPicPr>
            <a:picLocks noChangeAspect="1"/>
          </p:cNvPicPr>
          <p:nvPr/>
        </p:nvPicPr>
        <p:blipFill>
          <a:blip r:embed="rId7"/>
          <a:stretch>
            <a:fillRect/>
          </a:stretch>
        </p:blipFill>
        <p:spPr>
          <a:xfrm>
            <a:off x="607668" y="2436404"/>
            <a:ext cx="4265065" cy="3550614"/>
          </a:xfrm>
          <a:prstGeom prst="rect">
            <a:avLst/>
          </a:prstGeom>
        </p:spPr>
      </p:pic>
      <p:grpSp>
        <p:nvGrpSpPr>
          <p:cNvPr id="32" name="Group 31"/>
          <p:cNvGrpSpPr/>
          <p:nvPr/>
        </p:nvGrpSpPr>
        <p:grpSpPr>
          <a:xfrm>
            <a:off x="592170" y="3657713"/>
            <a:ext cx="4745511" cy="2698637"/>
            <a:chOff x="461917" y="3668891"/>
            <a:chExt cx="4745511" cy="2698637"/>
          </a:xfrm>
        </p:grpSpPr>
        <p:grpSp>
          <p:nvGrpSpPr>
            <p:cNvPr id="11" name="Group 10"/>
            <p:cNvGrpSpPr/>
            <p:nvPr/>
          </p:nvGrpSpPr>
          <p:grpSpPr>
            <a:xfrm>
              <a:off x="461917" y="4844542"/>
              <a:ext cx="4745511" cy="400328"/>
              <a:chOff x="461917" y="4844542"/>
              <a:chExt cx="4745511" cy="400328"/>
            </a:xfrm>
          </p:grpSpPr>
          <p:sp>
            <p:nvSpPr>
              <p:cNvPr id="9" name="TextBox 8"/>
              <p:cNvSpPr txBox="1"/>
              <p:nvPr/>
            </p:nvSpPr>
            <p:spPr>
              <a:xfrm>
                <a:off x="461917" y="4844542"/>
                <a:ext cx="464948" cy="369332"/>
              </a:xfrm>
              <a:prstGeom prst="rect">
                <a:avLst/>
              </a:prstGeom>
              <a:noFill/>
            </p:spPr>
            <p:txBody>
              <a:bodyPr wrap="square" rtlCol="0">
                <a:spAutoFit/>
              </a:bodyPr>
              <a:lstStyle/>
              <a:p>
                <a:r>
                  <a:rPr lang="en-US" dirty="0">
                    <a:solidFill>
                      <a:srgbClr val="FF0000"/>
                    </a:solidFill>
                  </a:rPr>
                  <a:t>A</a:t>
                </a:r>
              </a:p>
            </p:txBody>
          </p:sp>
          <p:sp>
            <p:nvSpPr>
              <p:cNvPr id="10" name="TextBox 9"/>
              <p:cNvSpPr txBox="1"/>
              <p:nvPr/>
            </p:nvSpPr>
            <p:spPr>
              <a:xfrm>
                <a:off x="4742480" y="4875538"/>
                <a:ext cx="464948" cy="369332"/>
              </a:xfrm>
              <a:prstGeom prst="rect">
                <a:avLst/>
              </a:prstGeom>
              <a:noFill/>
            </p:spPr>
            <p:txBody>
              <a:bodyPr wrap="square" rtlCol="0">
                <a:spAutoFit/>
              </a:bodyPr>
              <a:lstStyle/>
              <a:p>
                <a:r>
                  <a:rPr lang="en-US" dirty="0">
                    <a:solidFill>
                      <a:srgbClr val="FF0000"/>
                    </a:solidFill>
                  </a:rPr>
                  <a:t>B</a:t>
                </a:r>
              </a:p>
            </p:txBody>
          </p:sp>
        </p:grpSp>
        <p:grpSp>
          <p:nvGrpSpPr>
            <p:cNvPr id="15" name="Group 14"/>
            <p:cNvGrpSpPr/>
            <p:nvPr/>
          </p:nvGrpSpPr>
          <p:grpSpPr>
            <a:xfrm>
              <a:off x="1565329" y="5018030"/>
              <a:ext cx="2371240" cy="1349498"/>
              <a:chOff x="1565329" y="5018030"/>
              <a:chExt cx="2371240" cy="1349498"/>
            </a:xfrm>
          </p:grpSpPr>
          <p:cxnSp>
            <p:nvCxnSpPr>
              <p:cNvPr id="13" name="Straight Arrow Connector 12"/>
              <p:cNvCxnSpPr>
                <a:endCxn id="4" idx="2"/>
              </p:cNvCxnSpPr>
              <p:nvPr/>
            </p:nvCxnSpPr>
            <p:spPr>
              <a:xfrm>
                <a:off x="2740200" y="5018030"/>
                <a:ext cx="1" cy="968988"/>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p:cNvSpPr txBox="1"/>
                  <p:nvPr/>
                </p:nvSpPr>
                <p:spPr>
                  <a:xfrm>
                    <a:off x="1565329" y="5998196"/>
                    <a:ext cx="237124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𝑊</m:t>
                              </m:r>
                            </m:e>
                            <m:sub>
                              <m:r>
                                <a:rPr lang="en-US" b="0" i="1" smtClean="0">
                                  <a:solidFill>
                                    <a:srgbClr val="FF0000"/>
                                  </a:solidFill>
                                  <a:latin typeface="Cambria Math" panose="02040503050406030204" pitchFamily="18" charset="0"/>
                                </a:rPr>
                                <m:t>𝑏𝑒𝑎𝑚</m:t>
                              </m:r>
                            </m:sub>
                          </m:sSub>
                          <m:r>
                            <a:rPr lang="en-US" b="0" i="1" smtClean="0">
                              <a:solidFill>
                                <a:srgbClr val="FF0000"/>
                              </a:solidFill>
                              <a:latin typeface="Cambria Math" panose="02040503050406030204" pitchFamily="18" charset="0"/>
                            </a:rPr>
                            <m:t>=150×9.8 </m:t>
                          </m:r>
                          <m:r>
                            <a:rPr lang="en-US" b="0" i="1" smtClean="0">
                              <a:solidFill>
                                <a:srgbClr val="FF0000"/>
                              </a:solidFill>
                              <a:latin typeface="Cambria Math" panose="02040503050406030204" pitchFamily="18" charset="0"/>
                            </a:rPr>
                            <m:t>𝑁</m:t>
                          </m:r>
                        </m:oMath>
                      </m:oMathPara>
                    </a14:m>
                    <a:endParaRPr lang="en-US" dirty="0">
                      <a:solidFill>
                        <a:srgbClr val="FF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565329" y="5998196"/>
                    <a:ext cx="2371240" cy="369332"/>
                  </a:xfrm>
                  <a:prstGeom prst="rect">
                    <a:avLst/>
                  </a:prstGeom>
                  <a:blipFill>
                    <a:blip r:embed="rId8"/>
                    <a:stretch>
                      <a:fillRect/>
                    </a:stretch>
                  </a:blipFill>
                </p:spPr>
                <p:txBody>
                  <a:bodyPr/>
                  <a:lstStyle/>
                  <a:p>
                    <a:r>
                      <a:rPr lang="en-US">
                        <a:noFill/>
                      </a:rPr>
                      <a:t> </a:t>
                    </a:r>
                  </a:p>
                </p:txBody>
              </p:sp>
            </mc:Fallback>
          </mc:AlternateContent>
        </p:grpSp>
        <p:grpSp>
          <p:nvGrpSpPr>
            <p:cNvPr id="16" name="Group 15"/>
            <p:cNvGrpSpPr/>
            <p:nvPr/>
          </p:nvGrpSpPr>
          <p:grpSpPr>
            <a:xfrm>
              <a:off x="2937718" y="5067535"/>
              <a:ext cx="2130228" cy="804721"/>
              <a:chOff x="2091502" y="5395161"/>
              <a:chExt cx="2130228" cy="804721"/>
            </a:xfrm>
          </p:grpSpPr>
          <mc:AlternateContent xmlns:mc="http://schemas.openxmlformats.org/markup-compatibility/2006" xmlns:a14="http://schemas.microsoft.com/office/drawing/2010/main">
            <mc:Choice Requires="a14">
              <p:sp>
                <p:nvSpPr>
                  <p:cNvPr id="18" name="TextBox 17"/>
                  <p:cNvSpPr txBox="1"/>
                  <p:nvPr/>
                </p:nvSpPr>
                <p:spPr>
                  <a:xfrm>
                    <a:off x="2091502" y="5861328"/>
                    <a:ext cx="2130228" cy="338554"/>
                  </a:xfrm>
                  <a:prstGeom prst="rect">
                    <a:avLst/>
                  </a:prstGeom>
                  <a:solidFill>
                    <a:schemeClr val="bg1"/>
                  </a:solid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0" i="1" smtClean="0">
                                  <a:solidFill>
                                    <a:srgbClr val="FF0000"/>
                                  </a:solidFill>
                                  <a:latin typeface="Cambria Math" panose="02040503050406030204" pitchFamily="18" charset="0"/>
                                </a:rPr>
                              </m:ctrlPr>
                            </m:sSubPr>
                            <m:e>
                              <m:r>
                                <a:rPr lang="en-US" sz="1600" b="0" i="1" smtClean="0">
                                  <a:solidFill>
                                    <a:srgbClr val="FF0000"/>
                                  </a:solidFill>
                                  <a:latin typeface="Cambria Math" panose="02040503050406030204" pitchFamily="18" charset="0"/>
                                </a:rPr>
                                <m:t>𝑊</m:t>
                              </m:r>
                            </m:e>
                            <m:sub>
                              <m:r>
                                <a:rPr lang="en-US" sz="1600" b="0" i="1" smtClean="0">
                                  <a:solidFill>
                                    <a:srgbClr val="FF0000"/>
                                  </a:solidFill>
                                  <a:latin typeface="Cambria Math" panose="02040503050406030204" pitchFamily="18" charset="0"/>
                                </a:rPr>
                                <m:t>𝑤𝑜𝑟𝑘𝑒𝑟</m:t>
                              </m:r>
                            </m:sub>
                          </m:sSub>
                          <m:r>
                            <a:rPr lang="en-US" sz="1600" b="0" i="1" smtClean="0">
                              <a:solidFill>
                                <a:srgbClr val="FF0000"/>
                              </a:solidFill>
                              <a:latin typeface="Cambria Math" panose="02040503050406030204" pitchFamily="18" charset="0"/>
                            </a:rPr>
                            <m:t>=80×9.8 </m:t>
                          </m:r>
                          <m:r>
                            <a:rPr lang="en-US" sz="1600" b="0" i="1" smtClean="0">
                              <a:solidFill>
                                <a:srgbClr val="FF0000"/>
                              </a:solidFill>
                              <a:latin typeface="Cambria Math" panose="02040503050406030204" pitchFamily="18" charset="0"/>
                            </a:rPr>
                            <m:t>𝑁</m:t>
                          </m:r>
                        </m:oMath>
                      </m:oMathPara>
                    </a14:m>
                    <a:endParaRPr lang="en-US" sz="1600" dirty="0">
                      <a:solidFill>
                        <a:srgbClr val="FF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2091502" y="5861328"/>
                    <a:ext cx="2130228" cy="338554"/>
                  </a:xfrm>
                  <a:prstGeom prst="rect">
                    <a:avLst/>
                  </a:prstGeom>
                  <a:blipFill>
                    <a:blip r:embed="rId9"/>
                    <a:stretch>
                      <a:fillRect/>
                    </a:stretch>
                  </a:blipFill>
                </p:spPr>
                <p:txBody>
                  <a:bodyPr/>
                  <a:lstStyle/>
                  <a:p>
                    <a:r>
                      <a:rPr lang="en-US">
                        <a:noFill/>
                      </a:rPr>
                      <a:t> </a:t>
                    </a:r>
                  </a:p>
                </p:txBody>
              </p:sp>
            </mc:Fallback>
          </mc:AlternateContent>
          <p:cxnSp>
            <p:nvCxnSpPr>
              <p:cNvPr id="17" name="Straight Arrow Connector 16"/>
              <p:cNvCxnSpPr/>
              <p:nvPr/>
            </p:nvCxnSpPr>
            <p:spPr>
              <a:xfrm>
                <a:off x="2563449" y="5395161"/>
                <a:ext cx="0" cy="548640"/>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3191143" y="4041712"/>
              <a:ext cx="1356030" cy="818329"/>
              <a:chOff x="2596038" y="7053751"/>
              <a:chExt cx="1356030" cy="818329"/>
            </a:xfrm>
          </p:grpSpPr>
          <p:cxnSp>
            <p:nvCxnSpPr>
              <p:cNvPr id="21" name="Straight Arrow Connector 20"/>
              <p:cNvCxnSpPr/>
              <p:nvPr/>
            </p:nvCxnSpPr>
            <p:spPr>
              <a:xfrm flipH="1" flipV="1">
                <a:off x="2596038" y="7087315"/>
                <a:ext cx="1356030" cy="784765"/>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TextBox 21"/>
                  <p:cNvSpPr txBox="1"/>
                  <p:nvPr/>
                </p:nvSpPr>
                <p:spPr>
                  <a:xfrm>
                    <a:off x="3329113" y="7053751"/>
                    <a:ext cx="480406"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b="0" i="1" smtClean="0">
                              <a:solidFill>
                                <a:srgbClr val="FF0000"/>
                              </a:solidFill>
                              <a:latin typeface="Cambria Math" panose="02040503050406030204" pitchFamily="18" charset="0"/>
                            </a:rPr>
                            <m:t>𝑇</m:t>
                          </m:r>
                        </m:oMath>
                      </m:oMathPara>
                    </a14:m>
                    <a:endParaRPr lang="en-US" dirty="0">
                      <a:solidFill>
                        <a:srgbClr val="FF0000"/>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3329113" y="7053751"/>
                    <a:ext cx="480406" cy="369332"/>
                  </a:xfrm>
                  <a:prstGeom prst="rect">
                    <a:avLst/>
                  </a:prstGeom>
                  <a:blipFill>
                    <a:blip r:embed="rId10"/>
                    <a:stretch>
                      <a:fillRect/>
                    </a:stretch>
                  </a:blipFill>
                </p:spPr>
                <p:txBody>
                  <a:bodyPr/>
                  <a:lstStyle/>
                  <a:p>
                    <a:r>
                      <a:rPr lang="en-US">
                        <a:noFill/>
                      </a:rPr>
                      <a:t> </a:t>
                    </a:r>
                  </a:p>
                </p:txBody>
              </p:sp>
            </mc:Fallback>
          </mc:AlternateContent>
        </p:grpSp>
        <p:grpSp>
          <p:nvGrpSpPr>
            <p:cNvPr id="26" name="Group 25"/>
            <p:cNvGrpSpPr/>
            <p:nvPr/>
          </p:nvGrpSpPr>
          <p:grpSpPr>
            <a:xfrm>
              <a:off x="796093" y="3668891"/>
              <a:ext cx="769236" cy="1206647"/>
              <a:chOff x="2689157" y="7135963"/>
              <a:chExt cx="769236" cy="1206647"/>
            </a:xfrm>
          </p:grpSpPr>
          <p:cxnSp>
            <p:nvCxnSpPr>
              <p:cNvPr id="27" name="Straight Arrow Connector 26"/>
              <p:cNvCxnSpPr/>
              <p:nvPr/>
            </p:nvCxnSpPr>
            <p:spPr>
              <a:xfrm flipV="1">
                <a:off x="2689157" y="7508784"/>
                <a:ext cx="769236" cy="833826"/>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TextBox 27"/>
                  <p:cNvSpPr txBox="1"/>
                  <p:nvPr/>
                </p:nvSpPr>
                <p:spPr>
                  <a:xfrm>
                    <a:off x="2906712" y="7135963"/>
                    <a:ext cx="480406"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𝐹</m:t>
                              </m:r>
                            </m:e>
                            <m:sub>
                              <m:r>
                                <a:rPr lang="en-US" b="0" i="1" smtClean="0">
                                  <a:solidFill>
                                    <a:srgbClr val="FF0000"/>
                                  </a:solidFill>
                                  <a:latin typeface="Cambria Math" panose="02040503050406030204" pitchFamily="18" charset="0"/>
                                </a:rPr>
                                <m:t>𝑤𝑎𝑙𝑙</m:t>
                              </m:r>
                            </m:sub>
                          </m:sSub>
                        </m:oMath>
                      </m:oMathPara>
                    </a14:m>
                    <a:endParaRPr lang="en-US" dirty="0">
                      <a:solidFill>
                        <a:srgbClr val="FF0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2906712" y="7135963"/>
                    <a:ext cx="480406" cy="369332"/>
                  </a:xfrm>
                  <a:prstGeom prst="rect">
                    <a:avLst/>
                  </a:prstGeom>
                  <a:blipFill>
                    <a:blip r:embed="rId11"/>
                    <a:stretch>
                      <a:fillRect r="-33333"/>
                    </a:stretch>
                  </a:blipFill>
                </p:spPr>
                <p:txBody>
                  <a:bodyPr/>
                  <a:lstStyle/>
                  <a:p>
                    <a:r>
                      <a:rPr lang="en-US">
                        <a:noFill/>
                      </a:rPr>
                      <a:t> </a:t>
                    </a:r>
                  </a:p>
                </p:txBody>
              </p:sp>
            </mc:Fallback>
          </mc:AlternateContent>
        </p:grpSp>
      </p:grpSp>
    </p:spTree>
    <p:custDataLst>
      <p:tags r:id="rId1"/>
    </p:custDataLst>
    <p:extLst>
      <p:ext uri="{BB962C8B-B14F-4D97-AF65-F5344CB8AC3E}">
        <p14:creationId xmlns:p14="http://schemas.microsoft.com/office/powerpoint/2010/main" val="6159414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1744748606"/>
                  </p:ext>
                </p:extLst>
              </p:nvPr>
            </p:nvGraphicFramePr>
            <p:xfrm>
              <a:off x="3258338" y="2480073"/>
              <a:ext cx="8591580" cy="3507447"/>
            </p:xfrm>
            <a:graphic>
              <a:graphicData uri="http://schemas.openxmlformats.org/drawingml/2006/table">
                <a:tbl>
                  <a:tblPr>
                    <a:tableStyleId>{5C22544A-7EE6-4342-B048-85BDC9FD1C3A}</a:tableStyleId>
                  </a:tblPr>
                  <a:tblGrid>
                    <a:gridCol w="8591580">
                      <a:extLst>
                        <a:ext uri="{9D8B030D-6E8A-4147-A177-3AD203B41FA5}">
                          <a16:colId xmlns:a16="http://schemas.microsoft.com/office/drawing/2014/main" val="2431655905"/>
                        </a:ext>
                      </a:extLst>
                    </a:gridCol>
                  </a:tblGrid>
                  <a:tr h="3507447">
                    <a:tc>
                      <a:txBody>
                        <a:bodyPr/>
                        <a:lstStyle/>
                        <a:p>
                          <a:pPr>
                            <a:lnSpc>
                              <a:spcPct val="150000"/>
                            </a:lnSpc>
                            <a:spcAft>
                              <a:spcPts val="600"/>
                            </a:spcAft>
                          </a:pPr>
                          <a:r>
                            <a:rPr lang="en-US" sz="2200" b="0" i="0" dirty="0"/>
                            <a:t>sum of </a:t>
                          </a:r>
                          <a14:m>
                            <m:oMath xmlns:m="http://schemas.openxmlformats.org/officeDocument/2006/math">
                              <m:r>
                                <m:rPr>
                                  <m:sty m:val="p"/>
                                </m:rPr>
                                <a:rPr lang="en-US" sz="2200" b="0" i="0" smtClean="0">
                                  <a:latin typeface="Cambria Math" panose="02040503050406030204" pitchFamily="18" charset="0"/>
                                </a:rPr>
                                <m:t>τ</m:t>
                              </m:r>
                            </m:oMath>
                          </a14:m>
                          <a:r>
                            <a:rPr lang="en-US" sz="2200" i="0" dirty="0"/>
                            <a:t> = 0:</a:t>
                          </a:r>
                        </a:p>
                        <a:p>
                          <a:pPr>
                            <a:lnSpc>
                              <a:spcPct val="150000"/>
                            </a:lnSpc>
                            <a:spcAft>
                              <a:spcPts val="600"/>
                            </a:spcAft>
                          </a:pPr>
                          <a14:m>
                            <m:oMathPara xmlns:m="http://schemas.openxmlformats.org/officeDocument/2006/math">
                              <m:oMathParaPr>
                                <m:jc m:val="left"/>
                              </m:oMathParaPr>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τ</m:t>
                                    </m:r>
                                  </m:e>
                                  <m:sub>
                                    <m:r>
                                      <m:rPr>
                                        <m:sty m:val="p"/>
                                      </m:rPr>
                                      <a:rPr lang="en-US" sz="2200" b="0" i="0" smtClean="0">
                                        <a:latin typeface="Cambria Math" panose="02040503050406030204" pitchFamily="18" charset="0"/>
                                      </a:rPr>
                                      <m:t>beam</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τ</m:t>
                                    </m:r>
                                  </m:e>
                                  <m:sub>
                                    <m:r>
                                      <m:rPr>
                                        <m:sty m:val="p"/>
                                      </m:rPr>
                                      <a:rPr lang="en-US" sz="2200" b="0" i="0" smtClean="0">
                                        <a:latin typeface="Cambria Math" panose="02040503050406030204" pitchFamily="18" charset="0"/>
                                      </a:rPr>
                                      <m:t>worker</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τ</m:t>
                                    </m:r>
                                  </m:e>
                                  <m:sub>
                                    <m:r>
                                      <m:rPr>
                                        <m:sty m:val="p"/>
                                      </m:rPr>
                                      <a:rPr lang="en-US" sz="2200" b="0" i="0" smtClean="0">
                                        <a:latin typeface="Cambria Math" panose="02040503050406030204" pitchFamily="18" charset="0"/>
                                      </a:rPr>
                                      <m:t>T</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τ</m:t>
                                    </m:r>
                                  </m:e>
                                  <m:sub>
                                    <m:r>
                                      <m:rPr>
                                        <m:sty m:val="p"/>
                                      </m:rPr>
                                      <a:rPr lang="en-US" sz="2200" b="0" i="0" smtClean="0">
                                        <a:latin typeface="Cambria Math" panose="02040503050406030204" pitchFamily="18" charset="0"/>
                                      </a:rPr>
                                      <m:t>wall</m:t>
                                    </m:r>
                                  </m:sub>
                                </m:sSub>
                                <m:r>
                                  <a:rPr lang="en-US" sz="2200" b="0" i="0" smtClean="0">
                                    <a:latin typeface="Cambria Math" panose="02040503050406030204" pitchFamily="18" charset="0"/>
                                  </a:rPr>
                                  <m:t>=0</m:t>
                                </m:r>
                              </m:oMath>
                            </m:oMathPara>
                          </a14:m>
                          <a:endParaRPr lang="en-US" sz="2200" i="0" dirty="0"/>
                        </a:p>
                        <a:p>
                          <a:pPr marL="0" marR="0" lvl="0" indent="0" algn="l" defTabSz="914400" rtl="0" eaLnBrk="1" fontAlgn="auto" latinLnBrk="0" hangingPunct="1">
                            <a:lnSpc>
                              <a:spcPct val="150000"/>
                            </a:lnSpc>
                            <a:spcBef>
                              <a:spcPts val="0"/>
                            </a:spcBef>
                            <a:spcAft>
                              <a:spcPts val="600"/>
                            </a:spcAft>
                            <a:buClrTx/>
                            <a:buSzTx/>
                            <a:buFontTx/>
                            <a:buNone/>
                            <a:tabLst/>
                            <a:defRPr/>
                          </a:pPr>
                          <a14:m>
                            <m:oMath xmlns:m="http://schemas.openxmlformats.org/officeDocument/2006/math">
                              <m:r>
                                <a:rPr lang="en-US" sz="2200" b="0" i="0" smtClean="0">
                                  <a:latin typeface="Cambria Math" panose="02040503050406030204" pitchFamily="18" charset="0"/>
                                </a:rPr>
                                <m:t>⇒  </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W</m:t>
                                  </m:r>
                                </m:e>
                                <m:sub>
                                  <m:r>
                                    <m:rPr>
                                      <m:sty m:val="p"/>
                                    </m:rPr>
                                    <a:rPr lang="en-US" sz="2200" b="0" i="0" smtClean="0">
                                      <a:latin typeface="Cambria Math" panose="02040503050406030204" pitchFamily="18" charset="0"/>
                                    </a:rPr>
                                    <m:t>beam</m:t>
                                  </m:r>
                                </m:sub>
                              </m:sSub>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r</m:t>
                                  </m:r>
                                </m:e>
                                <m:sub>
                                  <m:r>
                                    <m:rPr>
                                      <m:sty m:val="p"/>
                                    </m:rPr>
                                    <a:rPr lang="en-US" sz="2200" b="0" i="0" smtClean="0">
                                      <a:latin typeface="Cambria Math" panose="02040503050406030204" pitchFamily="18" charset="0"/>
                                    </a:rPr>
                                    <m:t>beam</m:t>
                                  </m:r>
                                </m:sub>
                              </m:sSub>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0" smtClean="0">
                                      <a:latin typeface="Cambria Math" panose="02040503050406030204" pitchFamily="18" charset="0"/>
                                    </a:rPr>
                                    <m:t>90°</m:t>
                                  </m:r>
                                </m:e>
                              </m:func>
                            </m:oMath>
                          </a14:m>
                          <a:r>
                            <a:rPr lang="en-US" sz="2200" i="0" dirty="0"/>
                            <a:t> </a:t>
                          </a:r>
                          <a14:m>
                            <m:oMath xmlns:m="http://schemas.openxmlformats.org/officeDocument/2006/math">
                              <m:r>
                                <a:rPr lang="en-US" sz="2200" i="0" dirty="0" smtClean="0">
                                  <a:latin typeface="Cambria Math" panose="02040503050406030204" pitchFamily="18" charset="0"/>
                                </a:rPr>
                                <m:t>+</m:t>
                              </m:r>
                            </m:oMath>
                          </a14:m>
                          <a:r>
                            <a:rPr lang="en-US" sz="2200" i="0" dirty="0"/>
                            <a:t>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W</m:t>
                                  </m:r>
                                </m:e>
                                <m:sub>
                                  <m:r>
                                    <m:rPr>
                                      <m:sty m:val="p"/>
                                    </m:rPr>
                                    <a:rPr lang="en-US" sz="2200" b="0" i="0" smtClean="0">
                                      <a:latin typeface="Cambria Math" panose="02040503050406030204" pitchFamily="18" charset="0"/>
                                    </a:rPr>
                                    <m:t>worker</m:t>
                                  </m:r>
                                </m:sub>
                              </m:sSub>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r</m:t>
                                  </m:r>
                                </m:e>
                                <m:sub>
                                  <m:r>
                                    <m:rPr>
                                      <m:sty m:val="p"/>
                                    </m:rPr>
                                    <a:rPr lang="en-US" sz="2200" b="0" i="0" smtClean="0">
                                      <a:latin typeface="Cambria Math" panose="02040503050406030204" pitchFamily="18" charset="0"/>
                                    </a:rPr>
                                    <m:t>worker</m:t>
                                  </m:r>
                                </m:sub>
                              </m:sSub>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0" smtClean="0">
                                      <a:latin typeface="Cambria Math" panose="02040503050406030204" pitchFamily="18" charset="0"/>
                                    </a:rPr>
                                    <m:t>90°</m:t>
                                  </m:r>
                                </m:e>
                              </m:func>
                            </m:oMath>
                          </a14:m>
                          <a:r>
                            <a:rPr lang="en-US" sz="2200" i="0" dirty="0"/>
                            <a:t> </a:t>
                          </a:r>
                          <a14:m>
                            <m:oMath xmlns:m="http://schemas.openxmlformats.org/officeDocument/2006/math">
                              <m:r>
                                <a:rPr lang="en-US" sz="2200" b="0" i="1" dirty="0" smtClean="0">
                                  <a:latin typeface="Cambria Math" panose="02040503050406030204" pitchFamily="18" charset="0"/>
                                </a:rPr>
                                <m:t>−</m:t>
                              </m:r>
                            </m:oMath>
                          </a14:m>
                          <a:r>
                            <a:rPr lang="en-US" sz="2200" i="0" dirty="0"/>
                            <a:t> </a:t>
                          </a:r>
                          <a14:m>
                            <m:oMath xmlns:m="http://schemas.openxmlformats.org/officeDocument/2006/math">
                              <m:r>
                                <m:rPr>
                                  <m:sty m:val="p"/>
                                </m:rPr>
                                <a:rPr lang="en-US" sz="2200" b="0" i="0" smtClean="0">
                                  <a:latin typeface="Cambria Math" panose="02040503050406030204" pitchFamily="18" charset="0"/>
                                </a:rPr>
                                <m:t>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r</m:t>
                                  </m:r>
                                </m:e>
                                <m:sub>
                                  <m:r>
                                    <m:rPr>
                                      <m:sty m:val="p"/>
                                    </m:rPr>
                                    <a:rPr lang="en-US" sz="2200" b="0" i="0" smtClean="0">
                                      <a:latin typeface="Cambria Math" panose="02040503050406030204" pitchFamily="18" charset="0"/>
                                    </a:rPr>
                                    <m:t>T</m:t>
                                  </m:r>
                                </m:sub>
                              </m:sSub>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0" smtClean="0">
                                      <a:latin typeface="Cambria Math" panose="02040503050406030204" pitchFamily="18" charset="0"/>
                                    </a:rPr>
                                    <m:t>30°</m:t>
                                  </m:r>
                                </m:e>
                              </m:func>
                              <m:r>
                                <a:rPr lang="en-US" sz="2200" i="0" dirty="0" smtClean="0">
                                  <a:latin typeface="Cambria Math" panose="02040503050406030204" pitchFamily="18" charset="0"/>
                                </a:rPr>
                                <m:t>+0=0</m:t>
                              </m:r>
                            </m:oMath>
                          </a14:m>
                          <a:endParaRPr lang="en-US" sz="2200" i="0" dirty="0"/>
                        </a:p>
                        <a:p>
                          <a:pPr>
                            <a:lnSpc>
                              <a:spcPct val="15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d>
                                  <m:dPr>
                                    <m:ctrlPr>
                                      <a:rPr lang="en-US" sz="2200" b="0" i="1" smtClean="0">
                                        <a:latin typeface="Cambria Math" panose="02040503050406030204" pitchFamily="18" charset="0"/>
                                      </a:rPr>
                                    </m:ctrlPr>
                                  </m:dPr>
                                  <m:e>
                                    <m:r>
                                      <a:rPr lang="en-US" sz="2200" b="0" i="0" smtClean="0">
                                        <a:latin typeface="Cambria Math" panose="02040503050406030204" pitchFamily="18" charset="0"/>
                                      </a:rPr>
                                      <m:t>1470</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3</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1</m:t>
                                    </m:r>
                                  </m:e>
                                </m:d>
                                <m:r>
                                  <a:rPr lang="en-US" sz="2200" b="0" i="0" smtClean="0">
                                    <a:latin typeface="Cambria Math" panose="02040503050406030204" pitchFamily="18" charset="0"/>
                                  </a:rPr>
                                  <m:t>+</m:t>
                                </m:r>
                                <m:d>
                                  <m:dPr>
                                    <m:ctrlPr>
                                      <a:rPr lang="en-US" sz="2200" b="0" i="1" smtClean="0">
                                        <a:latin typeface="Cambria Math" panose="02040503050406030204" pitchFamily="18" charset="0"/>
                                      </a:rPr>
                                    </m:ctrlPr>
                                  </m:dPr>
                                  <m:e>
                                    <m:r>
                                      <a:rPr lang="en-US" sz="2200" b="0" i="0" smtClean="0">
                                        <a:latin typeface="Cambria Math" panose="02040503050406030204" pitchFamily="18" charset="0"/>
                                      </a:rPr>
                                      <m:t>784</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4</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1</m:t>
                                    </m:r>
                                  </m:e>
                                </m:d>
                                <m:r>
                                  <a:rPr lang="en-US" sz="2200" b="0" i="0" smtClean="0">
                                    <a:latin typeface="Cambria Math" panose="02040503050406030204" pitchFamily="18" charset="0"/>
                                  </a:rPr>
                                  <m:t>−</m:t>
                                </m:r>
                                <m:r>
                                  <m:rPr>
                                    <m:sty m:val="p"/>
                                  </m:rPr>
                                  <a:rPr lang="en-US" sz="2200" b="0" i="0" smtClean="0">
                                    <a:latin typeface="Cambria Math" panose="02040503050406030204" pitchFamily="18" charset="0"/>
                                  </a:rPr>
                                  <m:t>T</m:t>
                                </m:r>
                                <m:d>
                                  <m:dPr>
                                    <m:ctrlPr>
                                      <a:rPr lang="en-US" sz="2200" b="0" i="1" smtClean="0">
                                        <a:latin typeface="Cambria Math" panose="02040503050406030204" pitchFamily="18" charset="0"/>
                                      </a:rPr>
                                    </m:ctrlPr>
                                  </m:dPr>
                                  <m:e>
                                    <m:r>
                                      <a:rPr lang="en-US" sz="2200" b="0" i="0" smtClean="0">
                                        <a:latin typeface="Cambria Math" panose="02040503050406030204" pitchFamily="18" charset="0"/>
                                      </a:rPr>
                                      <m:t>6</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0.5</m:t>
                                    </m:r>
                                  </m:e>
                                </m:d>
                                <m:r>
                                  <a:rPr lang="en-US" sz="2200" b="0" i="0" smtClean="0">
                                    <a:latin typeface="Cambria Math" panose="02040503050406030204" pitchFamily="18" charset="0"/>
                                  </a:rPr>
                                  <m:t>=0</m:t>
                                </m:r>
                              </m:oMath>
                            </m:oMathPara>
                          </a14:m>
                          <a:endParaRPr lang="en-US" sz="2200" i="0" dirty="0"/>
                        </a:p>
                        <a:p>
                          <a:pPr>
                            <a:lnSpc>
                              <a:spcPct val="15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r>
                                  <m:rPr>
                                    <m:sty m:val="p"/>
                                  </m:rPr>
                                  <a:rPr lang="en-US" sz="2200" b="0" i="0" smtClean="0">
                                    <a:latin typeface="Cambria Math" panose="02040503050406030204" pitchFamily="18" charset="0"/>
                                  </a:rPr>
                                  <m:t>T</m:t>
                                </m:r>
                                <m:r>
                                  <a:rPr lang="en-US" sz="2200" b="0" i="0"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0" smtClean="0">
                                        <a:latin typeface="Cambria Math" panose="02040503050406030204" pitchFamily="18" charset="0"/>
                                      </a:rPr>
                                      <m:t>1470×3+784×4</m:t>
                                    </m:r>
                                  </m:num>
                                  <m:den>
                                    <m:r>
                                      <a:rPr lang="en-US" sz="2200" b="0" i="0" smtClean="0">
                                        <a:latin typeface="Cambria Math" panose="02040503050406030204" pitchFamily="18" charset="0"/>
                                      </a:rPr>
                                      <m:t>6×0.5</m:t>
                                    </m:r>
                                  </m:den>
                                </m:f>
                                <m:r>
                                  <a:rPr lang="en-US" sz="2200" b="0" i="0" smtClean="0">
                                    <a:latin typeface="Cambria Math" panose="02040503050406030204" pitchFamily="18" charset="0"/>
                                  </a:rPr>
                                  <m:t>=</m:t>
                                </m:r>
                                <m:r>
                                  <a:rPr lang="en-US" sz="2200" b="1" i="0" smtClean="0">
                                    <a:latin typeface="Cambria Math" panose="02040503050406030204" pitchFamily="18" charset="0"/>
                                  </a:rPr>
                                  <m:t>𝟐𝟓𝟏𝟓</m:t>
                                </m:r>
                                <m:r>
                                  <a:rPr lang="en-US" sz="2200" b="1" i="0" smtClean="0">
                                    <a:latin typeface="Cambria Math" panose="02040503050406030204" pitchFamily="18" charset="0"/>
                                  </a:rPr>
                                  <m:t>.</m:t>
                                </m:r>
                                <m:r>
                                  <a:rPr lang="en-US" sz="2200" b="1" i="0" smtClean="0">
                                    <a:latin typeface="Cambria Math" panose="02040503050406030204" pitchFamily="18" charset="0"/>
                                  </a:rPr>
                                  <m:t>𝟑</m:t>
                                </m:r>
                                <m:r>
                                  <a:rPr lang="en-US" sz="2200" b="1" i="0" smtClean="0">
                                    <a:latin typeface="Cambria Math" panose="02040503050406030204" pitchFamily="18" charset="0"/>
                                  </a:rPr>
                                  <m:t>  </m:t>
                                </m:r>
                                <m:r>
                                  <a:rPr lang="en-US" sz="2200" b="1" i="0" smtClean="0">
                                    <a:latin typeface="Cambria Math" panose="02040503050406030204" pitchFamily="18" charset="0"/>
                                  </a:rPr>
                                  <m:t>𝐍</m:t>
                                </m:r>
                                <m:r>
                                  <a:rPr lang="en-US" sz="2200" b="1" i="0" smtClean="0">
                                    <a:latin typeface="Cambria Math" panose="02040503050406030204" pitchFamily="18" charset="0"/>
                                  </a:rPr>
                                  <m:t>   (</m:t>
                                </m:r>
                                <m:r>
                                  <a:rPr lang="en-US" sz="2200" b="0" i="1" smtClean="0">
                                    <a:latin typeface="Cambria Math" panose="02040503050406030204" pitchFamily="18" charset="0"/>
                                  </a:rPr>
                                  <m:t>𝑐𝑎𝑏𝑙𝑒</m:t>
                                </m:r>
                                <m:r>
                                  <a:rPr lang="en-US" sz="2200" b="0" i="1" smtClean="0">
                                    <a:latin typeface="Cambria Math" panose="02040503050406030204" pitchFamily="18" charset="0"/>
                                  </a:rPr>
                                  <m:t> </m:t>
                                </m:r>
                                <m:r>
                                  <a:rPr lang="en-US" sz="2200" b="0" i="1" smtClean="0">
                                    <a:latin typeface="Cambria Math" panose="02040503050406030204" pitchFamily="18" charset="0"/>
                                  </a:rPr>
                                  <m:t>𝑑𝑜𝑒𝑠</m:t>
                                </m:r>
                                <m:r>
                                  <a:rPr lang="en-US" sz="2200" b="0" i="1" smtClean="0">
                                    <a:latin typeface="Cambria Math" panose="02040503050406030204" pitchFamily="18" charset="0"/>
                                  </a:rPr>
                                  <m:t> </m:t>
                                </m:r>
                                <m:r>
                                  <a:rPr lang="en-US" sz="2200" b="0" i="1" smtClean="0">
                                    <a:latin typeface="Cambria Math" panose="02040503050406030204" pitchFamily="18" charset="0"/>
                                  </a:rPr>
                                  <m:t>𝑛𝑜𝑡</m:t>
                                </m:r>
                                <m:r>
                                  <a:rPr lang="en-US" sz="2200" b="0" i="1" smtClean="0">
                                    <a:latin typeface="Cambria Math" panose="02040503050406030204" pitchFamily="18" charset="0"/>
                                  </a:rPr>
                                  <m:t> </m:t>
                                </m:r>
                                <m:r>
                                  <a:rPr lang="en-US" sz="2200" b="0" i="1" smtClean="0">
                                    <a:latin typeface="Cambria Math" panose="02040503050406030204" pitchFamily="18" charset="0"/>
                                  </a:rPr>
                                  <m:t>𝑏𝑟𝑒𝑎𝑘</m:t>
                                </m:r>
                                <m:r>
                                  <a:rPr lang="en-US" sz="2200" b="1" i="0" smtClean="0">
                                    <a:latin typeface="Cambria Math" panose="02040503050406030204" pitchFamily="18" charset="0"/>
                                  </a:rPr>
                                  <m:t>)</m:t>
                                </m:r>
                              </m:oMath>
                            </m:oMathPara>
                          </a14:m>
                          <a:endParaRPr lang="en-US" sz="2200" b="1" i="0"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1744748606"/>
                  </p:ext>
                </p:extLst>
              </p:nvPr>
            </p:nvGraphicFramePr>
            <p:xfrm>
              <a:off x="3258338" y="2480073"/>
              <a:ext cx="8591580" cy="3507447"/>
            </p:xfrm>
            <a:graphic>
              <a:graphicData uri="http://schemas.openxmlformats.org/drawingml/2006/table">
                <a:tbl>
                  <a:tblPr>
                    <a:tableStyleId>{5C22544A-7EE6-4342-B048-85BDC9FD1C3A}</a:tableStyleId>
                  </a:tblPr>
                  <a:tblGrid>
                    <a:gridCol w="8591580">
                      <a:extLst>
                        <a:ext uri="{9D8B030D-6E8A-4147-A177-3AD203B41FA5}">
                          <a16:colId xmlns:a16="http://schemas.microsoft.com/office/drawing/2014/main" val="2431655905"/>
                        </a:ext>
                      </a:extLst>
                    </a:gridCol>
                  </a:tblGrid>
                  <a:tr h="3507447">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5"/>
                          <a:stretch>
                            <a:fillRect l="-71" t="-173" r="-142" b="-347"/>
                          </a:stretch>
                        </a:blipFill>
                      </a:tcPr>
                    </a:tc>
                    <a:extLst>
                      <a:ext uri="{0D108BD9-81ED-4DB2-BD59-A6C34878D82A}">
                        <a16:rowId xmlns:a16="http://schemas.microsoft.com/office/drawing/2014/main" val="1543418714"/>
                      </a:ext>
                    </a:extLst>
                  </a:tr>
                </a:tbl>
              </a:graphicData>
            </a:graphic>
          </p:graphicFrame>
        </mc:Fallback>
      </mc:AlternateContent>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5 [2]: Wall Support</a:t>
            </a:r>
          </a:p>
        </p:txBody>
      </p:sp>
      <p:graphicFrame>
        <p:nvGraphicFramePr>
          <p:cNvPr id="2" name="Table 1"/>
          <p:cNvGraphicFramePr>
            <a:graphicFrameLocks noGrp="1"/>
          </p:cNvGraphicFramePr>
          <p:nvPr>
            <p:extLst/>
          </p:nvPr>
        </p:nvGraphicFramePr>
        <p:xfrm>
          <a:off x="592170" y="1007389"/>
          <a:ext cx="10932778" cy="1082040"/>
        </p:xfrm>
        <a:graphic>
          <a:graphicData uri="http://schemas.openxmlformats.org/drawingml/2006/table">
            <a:tbl>
              <a:tblPr>
                <a:tableStyleId>{5C22544A-7EE6-4342-B048-85BDC9FD1C3A}</a:tableStyleId>
              </a:tblPr>
              <a:tblGrid>
                <a:gridCol w="10932778">
                  <a:extLst>
                    <a:ext uri="{9D8B030D-6E8A-4147-A177-3AD203B41FA5}">
                      <a16:colId xmlns:a16="http://schemas.microsoft.com/office/drawing/2014/main" val="2431655905"/>
                    </a:ext>
                  </a:extLst>
                </a:gridCol>
              </a:tblGrid>
              <a:tr h="1057965">
                <a:tc>
                  <a:txBody>
                    <a:bodyPr/>
                    <a:lstStyle/>
                    <a:p>
                      <a:pPr>
                        <a:spcAft>
                          <a:spcPts val="600"/>
                        </a:spcAft>
                      </a:pPr>
                      <a:r>
                        <a:rPr lang="en-US" sz="2200" kern="1200" dirty="0">
                          <a:solidFill>
                            <a:schemeClr val="dk1"/>
                          </a:solidFill>
                          <a:effectLst/>
                          <a:latin typeface="+mn-lt"/>
                          <a:ea typeface="+mn-ea"/>
                          <a:cs typeface="+mn-cs"/>
                        </a:rPr>
                        <a:t>a) An </a:t>
                      </a:r>
                      <a:r>
                        <a:rPr lang="en-US" sz="2200" b="1" kern="1200" dirty="0">
                          <a:solidFill>
                            <a:schemeClr val="dk1"/>
                          </a:solidFill>
                          <a:effectLst/>
                          <a:latin typeface="+mn-lt"/>
                          <a:ea typeface="+mn-ea"/>
                          <a:cs typeface="+mn-cs"/>
                        </a:rPr>
                        <a:t>80-kg</a:t>
                      </a:r>
                      <a:r>
                        <a:rPr lang="en-US" sz="2200" kern="1200" dirty="0">
                          <a:solidFill>
                            <a:schemeClr val="dk1"/>
                          </a:solidFill>
                          <a:effectLst/>
                          <a:latin typeface="+mn-lt"/>
                          <a:ea typeface="+mn-ea"/>
                          <a:cs typeface="+mn-cs"/>
                        </a:rPr>
                        <a:t> construction worker sits down </a:t>
                      </a:r>
                      <a:r>
                        <a:rPr lang="en-US" sz="2200" b="1" kern="1200" dirty="0">
                          <a:solidFill>
                            <a:schemeClr val="dk1"/>
                          </a:solidFill>
                          <a:effectLst/>
                          <a:latin typeface="+mn-lt"/>
                          <a:ea typeface="+mn-ea"/>
                          <a:cs typeface="+mn-cs"/>
                        </a:rPr>
                        <a:t>2.0 m </a:t>
                      </a:r>
                      <a:r>
                        <a:rPr lang="en-US" sz="2200" kern="1200" dirty="0">
                          <a:solidFill>
                            <a:schemeClr val="dk1"/>
                          </a:solidFill>
                          <a:effectLst/>
                          <a:latin typeface="+mn-lt"/>
                          <a:ea typeface="+mn-ea"/>
                          <a:cs typeface="+mn-cs"/>
                        </a:rPr>
                        <a:t>from the end of a </a:t>
                      </a:r>
                      <a:r>
                        <a:rPr lang="en-US" sz="2200" b="1" kern="1200" dirty="0">
                          <a:solidFill>
                            <a:schemeClr val="dk1"/>
                          </a:solidFill>
                          <a:effectLst/>
                          <a:latin typeface="+mn-lt"/>
                          <a:ea typeface="+mn-ea"/>
                          <a:cs typeface="+mn-cs"/>
                        </a:rPr>
                        <a:t>150 kg </a:t>
                      </a:r>
                      <a:r>
                        <a:rPr lang="en-US" sz="2200" kern="1200" dirty="0">
                          <a:solidFill>
                            <a:schemeClr val="dk1"/>
                          </a:solidFill>
                          <a:effectLst/>
                          <a:latin typeface="+mn-lt"/>
                          <a:ea typeface="+mn-ea"/>
                          <a:cs typeface="+mn-cs"/>
                        </a:rPr>
                        <a:t>steel beam to eat his lunch. The cable supporting the beam is rated at </a:t>
                      </a:r>
                      <a:r>
                        <a:rPr lang="en-US" sz="2200" b="0" kern="1200" dirty="0">
                          <a:solidFill>
                            <a:schemeClr val="dk1"/>
                          </a:solidFill>
                          <a:effectLst/>
                          <a:latin typeface="+mn-lt"/>
                          <a:ea typeface="+mn-ea"/>
                          <a:cs typeface="+mn-cs"/>
                        </a:rPr>
                        <a:t>15,000 N</a:t>
                      </a:r>
                      <a:r>
                        <a:rPr lang="en-US" sz="2200" kern="1200" dirty="0">
                          <a:solidFill>
                            <a:schemeClr val="dk1"/>
                          </a:solidFill>
                          <a:effectLst/>
                          <a:latin typeface="+mn-lt"/>
                          <a:ea typeface="+mn-ea"/>
                          <a:cs typeface="+mn-cs"/>
                        </a:rPr>
                        <a:t>. Should the worker be worried?</a:t>
                      </a:r>
                    </a:p>
                    <a:p>
                      <a:r>
                        <a:rPr lang="en-US" sz="2200" kern="1200" dirty="0">
                          <a:solidFill>
                            <a:schemeClr val="dk1"/>
                          </a:solidFill>
                          <a:effectLst/>
                          <a:latin typeface="+mn-lt"/>
                          <a:ea typeface="+mn-ea"/>
                          <a:cs typeface="+mn-cs"/>
                        </a:rPr>
                        <a:t>b) Find the horizontal and vertical forces of the wall on the beam.</a:t>
                      </a: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p:txBody>
          <a:bodyPr/>
          <a:lstStyle/>
          <a:p>
            <a:fld id="{A9A02BFA-1522-4890-AA2B-CDF5F633B528}" type="slidenum">
              <a:rPr lang="en-US" smtClean="0"/>
              <a:t>21</a:t>
            </a:fld>
            <a:endParaRPr lang="en-US"/>
          </a:p>
        </p:txBody>
      </p:sp>
      <p:grpSp>
        <p:nvGrpSpPr>
          <p:cNvPr id="7" name="Group 6"/>
          <p:cNvGrpSpPr/>
          <p:nvPr/>
        </p:nvGrpSpPr>
        <p:grpSpPr>
          <a:xfrm>
            <a:off x="592170" y="3025339"/>
            <a:ext cx="2454030" cy="2119134"/>
            <a:chOff x="592170" y="2436404"/>
            <a:chExt cx="4745511" cy="4097903"/>
          </a:xfrm>
        </p:grpSpPr>
        <p:pic>
          <p:nvPicPr>
            <p:cNvPr id="4" name="Picture 3"/>
            <p:cNvPicPr>
              <a:picLocks noChangeAspect="1"/>
            </p:cNvPicPr>
            <p:nvPr/>
          </p:nvPicPr>
          <p:blipFill>
            <a:blip r:embed="rId6"/>
            <a:stretch>
              <a:fillRect/>
            </a:stretch>
          </p:blipFill>
          <p:spPr>
            <a:xfrm>
              <a:off x="607668" y="2436404"/>
              <a:ext cx="4265065" cy="3550614"/>
            </a:xfrm>
            <a:prstGeom prst="rect">
              <a:avLst/>
            </a:prstGeom>
          </p:spPr>
        </p:pic>
        <p:grpSp>
          <p:nvGrpSpPr>
            <p:cNvPr id="32" name="Group 31"/>
            <p:cNvGrpSpPr/>
            <p:nvPr/>
          </p:nvGrpSpPr>
          <p:grpSpPr>
            <a:xfrm>
              <a:off x="592170" y="3657713"/>
              <a:ext cx="4745511" cy="2876594"/>
              <a:chOff x="461917" y="3668891"/>
              <a:chExt cx="4745511" cy="2876594"/>
            </a:xfrm>
          </p:grpSpPr>
          <p:grpSp>
            <p:nvGrpSpPr>
              <p:cNvPr id="11" name="Group 10"/>
              <p:cNvGrpSpPr/>
              <p:nvPr/>
            </p:nvGrpSpPr>
            <p:grpSpPr>
              <a:xfrm>
                <a:off x="461917" y="4844542"/>
                <a:ext cx="4745511" cy="400328"/>
                <a:chOff x="461917" y="4844542"/>
                <a:chExt cx="4745511" cy="400328"/>
              </a:xfrm>
            </p:grpSpPr>
            <p:sp>
              <p:nvSpPr>
                <p:cNvPr id="9" name="TextBox 8"/>
                <p:cNvSpPr txBox="1"/>
                <p:nvPr/>
              </p:nvSpPr>
              <p:spPr>
                <a:xfrm>
                  <a:off x="461917" y="4844542"/>
                  <a:ext cx="464948" cy="369332"/>
                </a:xfrm>
                <a:prstGeom prst="rect">
                  <a:avLst/>
                </a:prstGeom>
                <a:noFill/>
              </p:spPr>
              <p:txBody>
                <a:bodyPr wrap="square" rtlCol="0">
                  <a:spAutoFit/>
                </a:bodyPr>
                <a:lstStyle/>
                <a:p>
                  <a:r>
                    <a:rPr lang="en-US" dirty="0">
                      <a:solidFill>
                        <a:srgbClr val="FF0000"/>
                      </a:solidFill>
                    </a:rPr>
                    <a:t>A</a:t>
                  </a:r>
                </a:p>
              </p:txBody>
            </p:sp>
            <p:sp>
              <p:nvSpPr>
                <p:cNvPr id="10" name="TextBox 9"/>
                <p:cNvSpPr txBox="1"/>
                <p:nvPr/>
              </p:nvSpPr>
              <p:spPr>
                <a:xfrm>
                  <a:off x="4742480" y="4875538"/>
                  <a:ext cx="464948" cy="369332"/>
                </a:xfrm>
                <a:prstGeom prst="rect">
                  <a:avLst/>
                </a:prstGeom>
                <a:noFill/>
              </p:spPr>
              <p:txBody>
                <a:bodyPr wrap="square" rtlCol="0">
                  <a:spAutoFit/>
                </a:bodyPr>
                <a:lstStyle/>
                <a:p>
                  <a:r>
                    <a:rPr lang="en-US" dirty="0">
                      <a:solidFill>
                        <a:srgbClr val="FF0000"/>
                      </a:solidFill>
                    </a:rPr>
                    <a:t>B</a:t>
                  </a:r>
                </a:p>
              </p:txBody>
            </p:sp>
          </p:grpSp>
          <p:grpSp>
            <p:nvGrpSpPr>
              <p:cNvPr id="15" name="Group 14"/>
              <p:cNvGrpSpPr/>
              <p:nvPr/>
            </p:nvGrpSpPr>
            <p:grpSpPr>
              <a:xfrm>
                <a:off x="1565329" y="5018030"/>
                <a:ext cx="1625813" cy="1527455"/>
                <a:chOff x="1565329" y="5018030"/>
                <a:chExt cx="1625813" cy="1527455"/>
              </a:xfrm>
            </p:grpSpPr>
            <p:cxnSp>
              <p:nvCxnSpPr>
                <p:cNvPr id="13" name="Straight Arrow Connector 12"/>
                <p:cNvCxnSpPr>
                  <a:endCxn id="4" idx="2"/>
                </p:cNvCxnSpPr>
                <p:nvPr/>
              </p:nvCxnSpPr>
              <p:spPr>
                <a:xfrm>
                  <a:off x="2740200" y="5018030"/>
                  <a:ext cx="1" cy="968988"/>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p:cNvSpPr txBox="1"/>
                    <p:nvPr/>
                  </p:nvSpPr>
                  <p:spPr>
                    <a:xfrm>
                      <a:off x="1565329" y="5831285"/>
                      <a:ext cx="1625813" cy="71420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𝑊</m:t>
                                </m:r>
                              </m:e>
                              <m:sub>
                                <m:r>
                                  <a:rPr lang="en-US" b="0" i="1" smtClean="0">
                                    <a:solidFill>
                                      <a:srgbClr val="FF0000"/>
                                    </a:solidFill>
                                    <a:latin typeface="Cambria Math" panose="02040503050406030204" pitchFamily="18" charset="0"/>
                                  </a:rPr>
                                  <m:t>𝑏𝑒𝑎𝑚</m:t>
                                </m:r>
                              </m:sub>
                            </m:sSub>
                          </m:oMath>
                        </m:oMathPara>
                      </a14:m>
                      <a:endParaRPr lang="en-US" dirty="0">
                        <a:solidFill>
                          <a:srgbClr val="FF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565329" y="5831285"/>
                      <a:ext cx="1625813" cy="714200"/>
                    </a:xfrm>
                    <a:prstGeom prst="rect">
                      <a:avLst/>
                    </a:prstGeom>
                    <a:blipFill>
                      <a:blip r:embed="rId7"/>
                      <a:stretch>
                        <a:fillRect/>
                      </a:stretch>
                    </a:blipFill>
                  </p:spPr>
                  <p:txBody>
                    <a:bodyPr/>
                    <a:lstStyle/>
                    <a:p>
                      <a:r>
                        <a:rPr lang="en-US">
                          <a:noFill/>
                        </a:rPr>
                        <a:t> </a:t>
                      </a:r>
                    </a:p>
                  </p:txBody>
                </p:sp>
              </mc:Fallback>
            </mc:AlternateContent>
          </p:grpSp>
          <p:grpSp>
            <p:nvGrpSpPr>
              <p:cNvPr id="16" name="Group 15"/>
              <p:cNvGrpSpPr/>
              <p:nvPr/>
            </p:nvGrpSpPr>
            <p:grpSpPr>
              <a:xfrm>
                <a:off x="2937718" y="5067535"/>
                <a:ext cx="2130228" cy="1120850"/>
                <a:chOff x="2091502" y="5395161"/>
                <a:chExt cx="2130228" cy="1120850"/>
              </a:xfrm>
            </p:grpSpPr>
            <mc:AlternateContent xmlns:mc="http://schemas.openxmlformats.org/markup-compatibility/2006" xmlns:a14="http://schemas.microsoft.com/office/drawing/2010/main">
              <mc:Choice Requires="a14">
                <p:sp>
                  <p:nvSpPr>
                    <p:cNvPr id="18" name="TextBox 17"/>
                    <p:cNvSpPr txBox="1"/>
                    <p:nvPr/>
                  </p:nvSpPr>
                  <p:spPr>
                    <a:xfrm>
                      <a:off x="2091502" y="5861329"/>
                      <a:ext cx="2130228" cy="654682"/>
                    </a:xfrm>
                    <a:prstGeom prst="rect">
                      <a:avLst/>
                    </a:prstGeom>
                    <a:solidFill>
                      <a:schemeClr val="bg1"/>
                    </a:solid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0" i="1" smtClean="0">
                                    <a:solidFill>
                                      <a:srgbClr val="FF0000"/>
                                    </a:solidFill>
                                    <a:latin typeface="Cambria Math" panose="02040503050406030204" pitchFamily="18" charset="0"/>
                                  </a:rPr>
                                </m:ctrlPr>
                              </m:sSubPr>
                              <m:e>
                                <m:r>
                                  <a:rPr lang="en-US" sz="1600" b="0" i="1" smtClean="0">
                                    <a:solidFill>
                                      <a:srgbClr val="FF0000"/>
                                    </a:solidFill>
                                    <a:latin typeface="Cambria Math" panose="02040503050406030204" pitchFamily="18" charset="0"/>
                                  </a:rPr>
                                  <m:t>𝑊</m:t>
                                </m:r>
                              </m:e>
                              <m:sub>
                                <m:r>
                                  <a:rPr lang="en-US" sz="1600" b="0" i="1" smtClean="0">
                                    <a:solidFill>
                                      <a:srgbClr val="FF0000"/>
                                    </a:solidFill>
                                    <a:latin typeface="Cambria Math" panose="02040503050406030204" pitchFamily="18" charset="0"/>
                                  </a:rPr>
                                  <m:t>𝑤𝑜𝑟𝑘𝑒𝑟</m:t>
                                </m:r>
                              </m:sub>
                            </m:sSub>
                          </m:oMath>
                        </m:oMathPara>
                      </a14:m>
                      <a:endParaRPr lang="en-US" sz="1600" dirty="0">
                        <a:solidFill>
                          <a:srgbClr val="FF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2091502" y="5861329"/>
                      <a:ext cx="2130228" cy="654682"/>
                    </a:xfrm>
                    <a:prstGeom prst="rect">
                      <a:avLst/>
                    </a:prstGeom>
                    <a:blipFill>
                      <a:blip r:embed="rId8"/>
                      <a:stretch>
                        <a:fillRect/>
                      </a:stretch>
                    </a:blipFill>
                  </p:spPr>
                  <p:txBody>
                    <a:bodyPr/>
                    <a:lstStyle/>
                    <a:p>
                      <a:r>
                        <a:rPr lang="en-US">
                          <a:noFill/>
                        </a:rPr>
                        <a:t> </a:t>
                      </a:r>
                    </a:p>
                  </p:txBody>
                </p:sp>
              </mc:Fallback>
            </mc:AlternateContent>
            <p:cxnSp>
              <p:nvCxnSpPr>
                <p:cNvPr id="17" name="Straight Arrow Connector 16"/>
                <p:cNvCxnSpPr/>
                <p:nvPr/>
              </p:nvCxnSpPr>
              <p:spPr>
                <a:xfrm>
                  <a:off x="2563449" y="5395161"/>
                  <a:ext cx="0" cy="548640"/>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3191143" y="4041712"/>
                <a:ext cx="1356030" cy="818329"/>
                <a:chOff x="2596038" y="7053751"/>
                <a:chExt cx="1356030" cy="818329"/>
              </a:xfrm>
            </p:grpSpPr>
            <p:cxnSp>
              <p:nvCxnSpPr>
                <p:cNvPr id="21" name="Straight Arrow Connector 20"/>
                <p:cNvCxnSpPr/>
                <p:nvPr/>
              </p:nvCxnSpPr>
              <p:spPr>
                <a:xfrm flipH="1" flipV="1">
                  <a:off x="2596038" y="7087315"/>
                  <a:ext cx="1356030" cy="784765"/>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TextBox 21"/>
                    <p:cNvSpPr txBox="1"/>
                    <p:nvPr/>
                  </p:nvSpPr>
                  <p:spPr>
                    <a:xfrm>
                      <a:off x="3329113" y="7053751"/>
                      <a:ext cx="480406"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b="0" i="1" smtClean="0">
                                <a:solidFill>
                                  <a:srgbClr val="FF0000"/>
                                </a:solidFill>
                                <a:latin typeface="Cambria Math" panose="02040503050406030204" pitchFamily="18" charset="0"/>
                              </a:rPr>
                              <m:t>𝑇</m:t>
                            </m:r>
                          </m:oMath>
                        </m:oMathPara>
                      </a14:m>
                      <a:endParaRPr lang="en-US" dirty="0">
                        <a:solidFill>
                          <a:srgbClr val="FF0000"/>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3329113" y="7053751"/>
                      <a:ext cx="480406" cy="369332"/>
                    </a:xfrm>
                    <a:prstGeom prst="rect">
                      <a:avLst/>
                    </a:prstGeom>
                    <a:blipFill>
                      <a:blip r:embed="rId9"/>
                      <a:stretch>
                        <a:fillRect r="-24390" b="-80645"/>
                      </a:stretch>
                    </a:blipFill>
                  </p:spPr>
                  <p:txBody>
                    <a:bodyPr/>
                    <a:lstStyle/>
                    <a:p>
                      <a:r>
                        <a:rPr lang="en-US">
                          <a:noFill/>
                        </a:rPr>
                        <a:t> </a:t>
                      </a:r>
                    </a:p>
                  </p:txBody>
                </p:sp>
              </mc:Fallback>
            </mc:AlternateContent>
          </p:grpSp>
          <p:grpSp>
            <p:nvGrpSpPr>
              <p:cNvPr id="26" name="Group 25"/>
              <p:cNvGrpSpPr/>
              <p:nvPr/>
            </p:nvGrpSpPr>
            <p:grpSpPr>
              <a:xfrm>
                <a:off x="796093" y="3668891"/>
                <a:ext cx="769236" cy="1206647"/>
                <a:chOff x="2689157" y="7135963"/>
                <a:chExt cx="769236" cy="1206647"/>
              </a:xfrm>
            </p:grpSpPr>
            <p:cxnSp>
              <p:nvCxnSpPr>
                <p:cNvPr id="27" name="Straight Arrow Connector 26"/>
                <p:cNvCxnSpPr/>
                <p:nvPr/>
              </p:nvCxnSpPr>
              <p:spPr>
                <a:xfrm flipV="1">
                  <a:off x="2689157" y="7508784"/>
                  <a:ext cx="769236" cy="833826"/>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TextBox 27"/>
                    <p:cNvSpPr txBox="1"/>
                    <p:nvPr/>
                  </p:nvSpPr>
                  <p:spPr>
                    <a:xfrm>
                      <a:off x="2906712" y="7135963"/>
                      <a:ext cx="480406"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𝐹</m:t>
                                </m:r>
                              </m:e>
                              <m:sub>
                                <m:r>
                                  <a:rPr lang="en-US" b="0" i="1" smtClean="0">
                                    <a:solidFill>
                                      <a:srgbClr val="FF0000"/>
                                    </a:solidFill>
                                    <a:latin typeface="Cambria Math" panose="02040503050406030204" pitchFamily="18" charset="0"/>
                                  </a:rPr>
                                  <m:t>𝑤𝑎𝑙𝑙</m:t>
                                </m:r>
                              </m:sub>
                            </m:sSub>
                          </m:oMath>
                        </m:oMathPara>
                      </a14:m>
                      <a:endParaRPr lang="en-US" dirty="0">
                        <a:solidFill>
                          <a:srgbClr val="FF0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2906712" y="7135963"/>
                      <a:ext cx="480406" cy="369332"/>
                    </a:xfrm>
                    <a:prstGeom prst="rect">
                      <a:avLst/>
                    </a:prstGeom>
                    <a:blipFill>
                      <a:blip r:embed="rId10"/>
                      <a:stretch>
                        <a:fillRect r="-153659" b="-93548"/>
                      </a:stretch>
                    </a:blipFill>
                  </p:spPr>
                  <p:txBody>
                    <a:bodyPr/>
                    <a:lstStyle/>
                    <a:p>
                      <a:r>
                        <a:rPr lang="en-US">
                          <a:noFill/>
                        </a:rPr>
                        <a:t> </a:t>
                      </a:r>
                    </a:p>
                  </p:txBody>
                </p:sp>
              </mc:Fallback>
            </mc:AlternateContent>
          </p:grpSp>
        </p:grpSp>
      </p:grpSp>
    </p:spTree>
    <p:extLst>
      <p:ext uri="{BB962C8B-B14F-4D97-AF65-F5344CB8AC3E}">
        <p14:creationId xmlns:p14="http://schemas.microsoft.com/office/powerpoint/2010/main" val="7474876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996521197"/>
                  </p:ext>
                </p:extLst>
              </p:nvPr>
            </p:nvGraphicFramePr>
            <p:xfrm>
              <a:off x="3515462" y="2502735"/>
              <a:ext cx="7760957" cy="3703701"/>
            </p:xfrm>
            <a:graphic>
              <a:graphicData uri="http://schemas.openxmlformats.org/drawingml/2006/table">
                <a:tbl>
                  <a:tblPr>
                    <a:tableStyleId>{5C22544A-7EE6-4342-B048-85BDC9FD1C3A}</a:tableStyleId>
                  </a:tblPr>
                  <a:tblGrid>
                    <a:gridCol w="7760957">
                      <a:extLst>
                        <a:ext uri="{9D8B030D-6E8A-4147-A177-3AD203B41FA5}">
                          <a16:colId xmlns:a16="http://schemas.microsoft.com/office/drawing/2014/main" val="2431655905"/>
                        </a:ext>
                      </a:extLst>
                    </a:gridCol>
                  </a:tblGrid>
                  <a:tr h="3507447">
                    <a:tc>
                      <a:txBody>
                        <a:bodyPr/>
                        <a:lstStyle/>
                        <a:p>
                          <a:pPr>
                            <a:lnSpc>
                              <a:spcPct val="150000"/>
                            </a:lnSpc>
                            <a:spcAft>
                              <a:spcPts val="600"/>
                            </a:spcAft>
                          </a:pPr>
                          <a:r>
                            <a:rPr lang="en-US" sz="2200" b="0" i="0" dirty="0"/>
                            <a:t>sum of </a:t>
                          </a:r>
                          <a:r>
                            <a:rPr lang="en-US" sz="2200" b="0" i="0" dirty="0">
                              <a:latin typeface="+mn-lt"/>
                            </a:rPr>
                            <a:t>F</a:t>
                          </a:r>
                          <a:r>
                            <a:rPr lang="en-US" sz="2200" i="0" dirty="0"/>
                            <a:t> = 0: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net</m:t>
                                  </m:r>
                                  <m:r>
                                    <a:rPr lang="en-US" sz="2200" b="0" i="0" smtClean="0">
                                      <a:latin typeface="Cambria Math" panose="02040503050406030204" pitchFamily="18" charset="0"/>
                                    </a:rPr>
                                    <m:t>,</m:t>
                                  </m:r>
                                  <m:r>
                                    <m:rPr>
                                      <m:sty m:val="p"/>
                                    </m:rPr>
                                    <a:rPr lang="en-US" sz="2200" b="0" i="0" smtClean="0">
                                      <a:latin typeface="Cambria Math" panose="02040503050406030204" pitchFamily="18" charset="0"/>
                                    </a:rPr>
                                    <m:t>x</m:t>
                                  </m:r>
                                  <m:r>
                                    <a:rPr lang="en-US" sz="2200" b="0" i="0" smtClean="0">
                                      <a:latin typeface="Cambria Math" panose="02040503050406030204" pitchFamily="18" charset="0"/>
                                    </a:rPr>
                                    <m:t> </m:t>
                                  </m:r>
                                </m:sub>
                              </m:sSub>
                              <m:r>
                                <a:rPr lang="en-US" sz="2200" b="0" i="0" smtClean="0">
                                  <a:latin typeface="Cambria Math" panose="02040503050406030204" pitchFamily="18" charset="0"/>
                                </a:rPr>
                                <m:t>=0</m:t>
                              </m:r>
                            </m:oMath>
                          </a14:m>
                          <a:r>
                            <a:rPr lang="en-US" sz="2200" i="0" dirty="0"/>
                            <a:t>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net</m:t>
                                  </m:r>
                                  <m:r>
                                    <a:rPr lang="en-US" sz="2200" b="0" i="0" smtClean="0">
                                      <a:latin typeface="Cambria Math" panose="02040503050406030204" pitchFamily="18" charset="0"/>
                                    </a:rPr>
                                    <m:t>,</m:t>
                                  </m:r>
                                  <m:r>
                                    <m:rPr>
                                      <m:sty m:val="p"/>
                                    </m:rPr>
                                    <a:rPr lang="en-US" sz="2200" b="0" i="0" smtClean="0">
                                      <a:latin typeface="Cambria Math" panose="02040503050406030204" pitchFamily="18" charset="0"/>
                                    </a:rPr>
                                    <m:t>y</m:t>
                                  </m:r>
                                  <m:r>
                                    <a:rPr lang="en-US" sz="2200" b="0" i="0" smtClean="0">
                                      <a:latin typeface="Cambria Math" panose="02040503050406030204" pitchFamily="18" charset="0"/>
                                    </a:rPr>
                                    <m:t> </m:t>
                                  </m:r>
                                </m:sub>
                              </m:sSub>
                              <m:r>
                                <a:rPr lang="en-US" sz="2200" b="0" i="0" smtClean="0">
                                  <a:latin typeface="Cambria Math" panose="02040503050406030204" pitchFamily="18" charset="0"/>
                                </a:rPr>
                                <m:t>=0</m:t>
                              </m:r>
                            </m:oMath>
                          </a14:m>
                          <a:r>
                            <a:rPr lang="en-US" sz="2200" i="0" dirty="0"/>
                            <a:t> </a:t>
                          </a:r>
                        </a:p>
                        <a:p>
                          <a:pPr>
                            <a:lnSpc>
                              <a:spcPct val="150000"/>
                            </a:lnSpc>
                            <a:spcAft>
                              <a:spcPts val="600"/>
                            </a:spcAft>
                          </a:pPr>
                          <a:r>
                            <a:rPr lang="en-US" sz="2200" i="0" dirty="0"/>
                            <a:t>x-direction: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wall</m:t>
                                  </m:r>
                                  <m:r>
                                    <a:rPr lang="en-US" sz="2200" b="0" i="0" smtClean="0">
                                      <a:latin typeface="Cambria Math" panose="02040503050406030204" pitchFamily="18" charset="0"/>
                                    </a:rPr>
                                    <m:t>,</m:t>
                                  </m:r>
                                  <m:r>
                                    <m:rPr>
                                      <m:sty m:val="p"/>
                                    </m:rPr>
                                    <a:rPr lang="en-US" sz="2200" b="0" i="0" smtClean="0">
                                      <a:latin typeface="Cambria Math" panose="02040503050406030204" pitchFamily="18" charset="0"/>
                                    </a:rPr>
                                    <m:t>x</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T</m:t>
                                  </m:r>
                                </m:e>
                                <m:sub>
                                  <m:r>
                                    <m:rPr>
                                      <m:sty m:val="p"/>
                                    </m:rPr>
                                    <a:rPr lang="en-US" sz="2200" b="0" i="0" smtClean="0">
                                      <a:latin typeface="Cambria Math" panose="02040503050406030204" pitchFamily="18" charset="0"/>
                                    </a:rPr>
                                    <m:t>x</m:t>
                                  </m:r>
                                </m:sub>
                              </m:sSub>
                              <m:r>
                                <a:rPr lang="en-US" sz="2200" b="0" i="0" smtClean="0">
                                  <a:latin typeface="Cambria Math" panose="02040503050406030204" pitchFamily="18" charset="0"/>
                                </a:rPr>
                                <m:t>=0</m:t>
                              </m:r>
                            </m:oMath>
                          </a14:m>
                          <a:endParaRPr lang="en-US" sz="2200" i="0" dirty="0"/>
                        </a:p>
                        <a:p>
                          <a:pPr marL="1597025" indent="0">
                            <a:lnSpc>
                              <a:spcPct val="15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wall</m:t>
                                    </m:r>
                                    <m:r>
                                      <a:rPr lang="en-US" sz="2200" b="0" i="0" smtClean="0">
                                        <a:latin typeface="Cambria Math" panose="02040503050406030204" pitchFamily="18" charset="0"/>
                                      </a:rPr>
                                      <m:t>,</m:t>
                                    </m:r>
                                    <m:r>
                                      <m:rPr>
                                        <m:sty m:val="p"/>
                                      </m:rPr>
                                      <a:rPr lang="en-US" sz="2200" b="0" i="0" smtClean="0">
                                        <a:latin typeface="Cambria Math" panose="02040503050406030204" pitchFamily="18" charset="0"/>
                                      </a:rPr>
                                      <m:t>x</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T</m:t>
                                </m:r>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cos</m:t>
                                    </m:r>
                                  </m:fName>
                                  <m:e>
                                    <m:r>
                                      <a:rPr lang="en-US" sz="2200" b="0" i="0" smtClean="0">
                                        <a:latin typeface="Cambria Math" panose="02040503050406030204" pitchFamily="18" charset="0"/>
                                      </a:rPr>
                                      <m:t>30°</m:t>
                                    </m:r>
                                  </m:e>
                                </m:func>
                                <m:r>
                                  <a:rPr lang="en-US" sz="2200" b="0" i="0" smtClean="0">
                                    <a:latin typeface="Cambria Math" panose="02040503050406030204" pitchFamily="18" charset="0"/>
                                  </a:rPr>
                                  <m:t>=2515</m:t>
                                </m:r>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cos</m:t>
                                    </m:r>
                                  </m:fName>
                                  <m:e>
                                    <m:r>
                                      <a:rPr lang="en-US" sz="2200" b="0" i="0" smtClean="0">
                                        <a:latin typeface="Cambria Math" panose="02040503050406030204" pitchFamily="18" charset="0"/>
                                      </a:rPr>
                                      <m:t>30°</m:t>
                                    </m:r>
                                  </m:e>
                                </m:func>
                                <m:r>
                                  <a:rPr lang="en-US" sz="2200" b="0" i="0" smtClean="0">
                                    <a:latin typeface="Cambria Math" panose="02040503050406030204" pitchFamily="18" charset="0"/>
                                  </a:rPr>
                                  <m:t>=</m:t>
                                </m:r>
                                <m:r>
                                  <a:rPr lang="en-US" sz="2200" b="1" i="0" smtClean="0">
                                    <a:latin typeface="Cambria Math" panose="02040503050406030204" pitchFamily="18" charset="0"/>
                                  </a:rPr>
                                  <m:t>𝟐𝟏𝟕𝟖</m:t>
                                </m:r>
                                <m:r>
                                  <a:rPr lang="en-US" sz="2200" b="1" i="0" smtClean="0">
                                    <a:latin typeface="Cambria Math" panose="02040503050406030204" pitchFamily="18" charset="0"/>
                                  </a:rPr>
                                  <m:t> </m:t>
                                </m:r>
                                <m:r>
                                  <a:rPr lang="en-US" sz="2200" b="1" i="0" smtClean="0">
                                    <a:latin typeface="Cambria Math" panose="02040503050406030204" pitchFamily="18" charset="0"/>
                                  </a:rPr>
                                  <m:t>𝐍</m:t>
                                </m:r>
                              </m:oMath>
                            </m:oMathPara>
                          </a14:m>
                          <a:endParaRPr lang="en-US" sz="2200" b="1" i="0" dirty="0"/>
                        </a:p>
                        <a:p>
                          <a:pPr>
                            <a:lnSpc>
                              <a:spcPct val="150000"/>
                            </a:lnSpc>
                            <a:spcAft>
                              <a:spcPts val="600"/>
                            </a:spcAft>
                          </a:pPr>
                          <a:r>
                            <a:rPr lang="en-US" sz="2200" i="0" dirty="0"/>
                            <a:t>y-direction: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wall</m:t>
                                  </m:r>
                                  <m:r>
                                    <a:rPr lang="en-US" sz="2200" b="0" i="0" smtClean="0">
                                      <a:latin typeface="Cambria Math" panose="02040503050406030204" pitchFamily="18" charset="0"/>
                                    </a:rPr>
                                    <m:t>,</m:t>
                                  </m:r>
                                  <m:r>
                                    <m:rPr>
                                      <m:sty m:val="p"/>
                                    </m:rPr>
                                    <a:rPr lang="en-US" sz="2200" b="0" i="0" smtClean="0">
                                      <a:latin typeface="Cambria Math" panose="02040503050406030204" pitchFamily="18" charset="0"/>
                                    </a:rPr>
                                    <m:t>y</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T</m:t>
                                  </m:r>
                                </m:e>
                                <m:sub>
                                  <m:r>
                                    <m:rPr>
                                      <m:sty m:val="p"/>
                                    </m:rPr>
                                    <a:rPr lang="en-US" sz="2200" b="0" i="0" smtClean="0">
                                      <a:latin typeface="Cambria Math" panose="02040503050406030204" pitchFamily="18" charset="0"/>
                                    </a:rPr>
                                    <m:t>y</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W</m:t>
                                  </m:r>
                                </m:e>
                                <m:sub>
                                  <m:r>
                                    <m:rPr>
                                      <m:sty m:val="p"/>
                                    </m:rPr>
                                    <a:rPr lang="en-US" sz="2200" b="0" i="0" smtClean="0">
                                      <a:latin typeface="Cambria Math" panose="02040503050406030204" pitchFamily="18" charset="0"/>
                                    </a:rPr>
                                    <m:t>beam</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W</m:t>
                                  </m:r>
                                </m:e>
                                <m:sub>
                                  <m:r>
                                    <m:rPr>
                                      <m:sty m:val="p"/>
                                    </m:rPr>
                                    <a:rPr lang="en-US" sz="2200" b="0" i="0" smtClean="0">
                                      <a:latin typeface="Cambria Math" panose="02040503050406030204" pitchFamily="18" charset="0"/>
                                    </a:rPr>
                                    <m:t>worker</m:t>
                                  </m:r>
                                </m:sub>
                              </m:sSub>
                              <m:r>
                                <a:rPr lang="en-US" sz="2200" b="0" i="0" smtClean="0">
                                  <a:latin typeface="Cambria Math" panose="02040503050406030204" pitchFamily="18" charset="0"/>
                                </a:rPr>
                                <m:t>=0</m:t>
                              </m:r>
                            </m:oMath>
                          </a14:m>
                          <a:endParaRPr lang="en-US" sz="2200" i="0" dirty="0"/>
                        </a:p>
                        <a:p>
                          <a:pPr marL="1597025" indent="0">
                            <a:lnSpc>
                              <a:spcPct val="15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wall</m:t>
                                    </m:r>
                                    <m:r>
                                      <a:rPr lang="en-US" sz="2200" b="0" i="0" smtClean="0">
                                        <a:latin typeface="Cambria Math" panose="02040503050406030204" pitchFamily="18" charset="0"/>
                                      </a:rPr>
                                      <m:t>,</m:t>
                                    </m:r>
                                    <m:r>
                                      <m:rPr>
                                        <m:sty m:val="p"/>
                                      </m:rPr>
                                      <a:rPr lang="en-US" sz="2200" b="0" i="0" smtClean="0">
                                        <a:latin typeface="Cambria Math" panose="02040503050406030204" pitchFamily="18" charset="0"/>
                                      </a:rPr>
                                      <m:t>y</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T</m:t>
                                </m:r>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0" smtClean="0">
                                        <a:latin typeface="Cambria Math" panose="02040503050406030204" pitchFamily="18" charset="0"/>
                                      </a:rPr>
                                      <m:t>30°</m:t>
                                    </m:r>
                                  </m:e>
                                </m:func>
                                <m:r>
                                  <a:rPr lang="en-US" sz="2200" b="0" i="0" smtClean="0">
                                    <a:latin typeface="Cambria Math" panose="02040503050406030204" pitchFamily="18" charset="0"/>
                                  </a:rPr>
                                  <m:t>+1470+784 </m:t>
                                </m:r>
                                <m:r>
                                  <m:rPr>
                                    <m:sty m:val="p"/>
                                  </m:rPr>
                                  <a:rPr lang="en-US" sz="2200" b="0" i="0" smtClean="0">
                                    <a:latin typeface="Cambria Math" panose="02040503050406030204" pitchFamily="18" charset="0"/>
                                  </a:rPr>
                                  <m:t>N</m:t>
                                </m:r>
                              </m:oMath>
                            </m:oMathPara>
                          </a14:m>
                          <a:endParaRPr lang="en-US" sz="2200" b="0" i="0" dirty="0"/>
                        </a:p>
                        <a:p>
                          <a:pPr marL="1597025" indent="0">
                            <a:lnSpc>
                              <a:spcPct val="15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wall</m:t>
                                    </m:r>
                                    <m:r>
                                      <a:rPr lang="en-US" sz="2200" b="0" i="0" smtClean="0">
                                        <a:latin typeface="Cambria Math" panose="02040503050406030204" pitchFamily="18" charset="0"/>
                                      </a:rPr>
                                      <m:t>,</m:t>
                                    </m:r>
                                    <m:r>
                                      <m:rPr>
                                        <m:sty m:val="p"/>
                                      </m:rPr>
                                      <a:rPr lang="en-US" sz="2200" b="0" i="0" smtClean="0">
                                        <a:latin typeface="Cambria Math" panose="02040503050406030204" pitchFamily="18" charset="0"/>
                                      </a:rPr>
                                      <m:t>y</m:t>
                                    </m:r>
                                  </m:sub>
                                </m:sSub>
                                <m:r>
                                  <a:rPr lang="en-US" sz="2200" b="0" i="0" smtClean="0">
                                    <a:latin typeface="Cambria Math" panose="02040503050406030204" pitchFamily="18" charset="0"/>
                                  </a:rPr>
                                  <m:t>=</m:t>
                                </m:r>
                                <m:r>
                                  <a:rPr lang="en-US" sz="2200" b="1" i="0" smtClean="0">
                                    <a:latin typeface="Cambria Math" panose="02040503050406030204" pitchFamily="18" charset="0"/>
                                  </a:rPr>
                                  <m:t>𝟗𝟗𝟔</m:t>
                                </m:r>
                                <m:r>
                                  <a:rPr lang="en-US" sz="2200" b="1" i="0" smtClean="0">
                                    <a:latin typeface="Cambria Math" panose="02040503050406030204" pitchFamily="18" charset="0"/>
                                  </a:rPr>
                                  <m:t> </m:t>
                                </m:r>
                                <m:r>
                                  <a:rPr lang="en-US" sz="2200" b="1" i="0" smtClean="0">
                                    <a:latin typeface="Cambria Math" panose="02040503050406030204" pitchFamily="18" charset="0"/>
                                  </a:rPr>
                                  <m:t>𝐍</m:t>
                                </m:r>
                              </m:oMath>
                            </m:oMathPara>
                          </a14:m>
                          <a:endParaRPr lang="en-US" sz="2200" b="1" i="0"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996521197"/>
                  </p:ext>
                </p:extLst>
              </p:nvPr>
            </p:nvGraphicFramePr>
            <p:xfrm>
              <a:off x="3515462" y="2502735"/>
              <a:ext cx="7760957" cy="3703701"/>
            </p:xfrm>
            <a:graphic>
              <a:graphicData uri="http://schemas.openxmlformats.org/drawingml/2006/table">
                <a:tbl>
                  <a:tblPr>
                    <a:tableStyleId>{5C22544A-7EE6-4342-B048-85BDC9FD1C3A}</a:tableStyleId>
                  </a:tblPr>
                  <a:tblGrid>
                    <a:gridCol w="7760957">
                      <a:extLst>
                        <a:ext uri="{9D8B030D-6E8A-4147-A177-3AD203B41FA5}">
                          <a16:colId xmlns:a16="http://schemas.microsoft.com/office/drawing/2014/main" val="2431655905"/>
                        </a:ext>
                      </a:extLst>
                    </a:gridCol>
                  </a:tblGrid>
                  <a:tr h="3703701">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5"/>
                          <a:stretch>
                            <a:fillRect l="-78" t="-164" r="-157" b="-328"/>
                          </a:stretch>
                        </a:blipFill>
                      </a:tcPr>
                    </a:tc>
                    <a:extLst>
                      <a:ext uri="{0D108BD9-81ED-4DB2-BD59-A6C34878D82A}">
                        <a16:rowId xmlns:a16="http://schemas.microsoft.com/office/drawing/2014/main" val="1543418714"/>
                      </a:ext>
                    </a:extLst>
                  </a:tr>
                </a:tbl>
              </a:graphicData>
            </a:graphic>
          </p:graphicFrame>
        </mc:Fallback>
      </mc:AlternateContent>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5 [3]: Wall Support</a:t>
            </a:r>
          </a:p>
        </p:txBody>
      </p:sp>
      <p:graphicFrame>
        <p:nvGraphicFramePr>
          <p:cNvPr id="2" name="Table 1"/>
          <p:cNvGraphicFramePr>
            <a:graphicFrameLocks noGrp="1"/>
          </p:cNvGraphicFramePr>
          <p:nvPr>
            <p:extLst/>
          </p:nvPr>
        </p:nvGraphicFramePr>
        <p:xfrm>
          <a:off x="592170" y="1007389"/>
          <a:ext cx="10932778" cy="1082040"/>
        </p:xfrm>
        <a:graphic>
          <a:graphicData uri="http://schemas.openxmlformats.org/drawingml/2006/table">
            <a:tbl>
              <a:tblPr>
                <a:tableStyleId>{5C22544A-7EE6-4342-B048-85BDC9FD1C3A}</a:tableStyleId>
              </a:tblPr>
              <a:tblGrid>
                <a:gridCol w="10932778">
                  <a:extLst>
                    <a:ext uri="{9D8B030D-6E8A-4147-A177-3AD203B41FA5}">
                      <a16:colId xmlns:a16="http://schemas.microsoft.com/office/drawing/2014/main" val="2431655905"/>
                    </a:ext>
                  </a:extLst>
                </a:gridCol>
              </a:tblGrid>
              <a:tr h="1057965">
                <a:tc>
                  <a:txBody>
                    <a:bodyPr/>
                    <a:lstStyle/>
                    <a:p>
                      <a:pPr>
                        <a:spcAft>
                          <a:spcPts val="600"/>
                        </a:spcAft>
                      </a:pPr>
                      <a:r>
                        <a:rPr lang="en-US" sz="2200" kern="1200" dirty="0">
                          <a:solidFill>
                            <a:schemeClr val="dk1"/>
                          </a:solidFill>
                          <a:effectLst/>
                          <a:latin typeface="+mn-lt"/>
                          <a:ea typeface="+mn-ea"/>
                          <a:cs typeface="+mn-cs"/>
                        </a:rPr>
                        <a:t>a) An </a:t>
                      </a:r>
                      <a:r>
                        <a:rPr lang="en-US" sz="2200" b="1" kern="1200" dirty="0">
                          <a:solidFill>
                            <a:schemeClr val="dk1"/>
                          </a:solidFill>
                          <a:effectLst/>
                          <a:latin typeface="+mn-lt"/>
                          <a:ea typeface="+mn-ea"/>
                          <a:cs typeface="+mn-cs"/>
                        </a:rPr>
                        <a:t>80-kg</a:t>
                      </a:r>
                      <a:r>
                        <a:rPr lang="en-US" sz="2200" kern="1200" dirty="0">
                          <a:solidFill>
                            <a:schemeClr val="dk1"/>
                          </a:solidFill>
                          <a:effectLst/>
                          <a:latin typeface="+mn-lt"/>
                          <a:ea typeface="+mn-ea"/>
                          <a:cs typeface="+mn-cs"/>
                        </a:rPr>
                        <a:t> construction worker sits down </a:t>
                      </a:r>
                      <a:r>
                        <a:rPr lang="en-US" sz="2200" b="1" kern="1200" dirty="0">
                          <a:solidFill>
                            <a:schemeClr val="dk1"/>
                          </a:solidFill>
                          <a:effectLst/>
                          <a:latin typeface="+mn-lt"/>
                          <a:ea typeface="+mn-ea"/>
                          <a:cs typeface="+mn-cs"/>
                        </a:rPr>
                        <a:t>2.0 m </a:t>
                      </a:r>
                      <a:r>
                        <a:rPr lang="en-US" sz="2200" kern="1200" dirty="0">
                          <a:solidFill>
                            <a:schemeClr val="dk1"/>
                          </a:solidFill>
                          <a:effectLst/>
                          <a:latin typeface="+mn-lt"/>
                          <a:ea typeface="+mn-ea"/>
                          <a:cs typeface="+mn-cs"/>
                        </a:rPr>
                        <a:t>from the end of a </a:t>
                      </a:r>
                      <a:r>
                        <a:rPr lang="en-US" sz="2200" b="1" kern="1200" dirty="0">
                          <a:solidFill>
                            <a:schemeClr val="dk1"/>
                          </a:solidFill>
                          <a:effectLst/>
                          <a:latin typeface="+mn-lt"/>
                          <a:ea typeface="+mn-ea"/>
                          <a:cs typeface="+mn-cs"/>
                        </a:rPr>
                        <a:t>150 kg </a:t>
                      </a:r>
                      <a:r>
                        <a:rPr lang="en-US" sz="2200" kern="1200" dirty="0">
                          <a:solidFill>
                            <a:schemeClr val="dk1"/>
                          </a:solidFill>
                          <a:effectLst/>
                          <a:latin typeface="+mn-lt"/>
                          <a:ea typeface="+mn-ea"/>
                          <a:cs typeface="+mn-cs"/>
                        </a:rPr>
                        <a:t>steel beam to eat his lunch. The cable supporting the beam is rated at </a:t>
                      </a:r>
                      <a:r>
                        <a:rPr lang="en-US" sz="2200" b="0" kern="1200" dirty="0">
                          <a:solidFill>
                            <a:schemeClr val="dk1"/>
                          </a:solidFill>
                          <a:effectLst/>
                          <a:latin typeface="+mn-lt"/>
                          <a:ea typeface="+mn-ea"/>
                          <a:cs typeface="+mn-cs"/>
                        </a:rPr>
                        <a:t>15,000 N</a:t>
                      </a:r>
                      <a:r>
                        <a:rPr lang="en-US" sz="2200" kern="1200" dirty="0">
                          <a:solidFill>
                            <a:schemeClr val="dk1"/>
                          </a:solidFill>
                          <a:effectLst/>
                          <a:latin typeface="+mn-lt"/>
                          <a:ea typeface="+mn-ea"/>
                          <a:cs typeface="+mn-cs"/>
                        </a:rPr>
                        <a:t>. Should the worker be worried?</a:t>
                      </a:r>
                    </a:p>
                    <a:p>
                      <a:r>
                        <a:rPr lang="en-US" sz="2200" kern="1200" dirty="0">
                          <a:solidFill>
                            <a:schemeClr val="dk1"/>
                          </a:solidFill>
                          <a:effectLst/>
                          <a:latin typeface="+mn-lt"/>
                          <a:ea typeface="+mn-ea"/>
                          <a:cs typeface="+mn-cs"/>
                        </a:rPr>
                        <a:t>b) Find the horizontal and vertical forces of the wall on the beam.</a:t>
                      </a: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p:txBody>
          <a:bodyPr/>
          <a:lstStyle/>
          <a:p>
            <a:fld id="{A9A02BFA-1522-4890-AA2B-CDF5F633B528}" type="slidenum">
              <a:rPr lang="en-US" smtClean="0"/>
              <a:t>22</a:t>
            </a:fld>
            <a:endParaRPr lang="en-US"/>
          </a:p>
        </p:txBody>
      </p:sp>
      <p:grpSp>
        <p:nvGrpSpPr>
          <p:cNvPr id="7" name="Group 6"/>
          <p:cNvGrpSpPr/>
          <p:nvPr/>
        </p:nvGrpSpPr>
        <p:grpSpPr>
          <a:xfrm>
            <a:off x="592170" y="3025339"/>
            <a:ext cx="2454030" cy="2119134"/>
            <a:chOff x="592170" y="2436404"/>
            <a:chExt cx="4745511" cy="4097903"/>
          </a:xfrm>
        </p:grpSpPr>
        <p:pic>
          <p:nvPicPr>
            <p:cNvPr id="4" name="Picture 3"/>
            <p:cNvPicPr>
              <a:picLocks noChangeAspect="1"/>
            </p:cNvPicPr>
            <p:nvPr/>
          </p:nvPicPr>
          <p:blipFill>
            <a:blip r:embed="rId6"/>
            <a:stretch>
              <a:fillRect/>
            </a:stretch>
          </p:blipFill>
          <p:spPr>
            <a:xfrm>
              <a:off x="607668" y="2436404"/>
              <a:ext cx="4265065" cy="3550614"/>
            </a:xfrm>
            <a:prstGeom prst="rect">
              <a:avLst/>
            </a:prstGeom>
          </p:spPr>
        </p:pic>
        <p:grpSp>
          <p:nvGrpSpPr>
            <p:cNvPr id="32" name="Group 31"/>
            <p:cNvGrpSpPr/>
            <p:nvPr/>
          </p:nvGrpSpPr>
          <p:grpSpPr>
            <a:xfrm>
              <a:off x="592170" y="3657713"/>
              <a:ext cx="4745511" cy="2876594"/>
              <a:chOff x="461917" y="3668891"/>
              <a:chExt cx="4745511" cy="2876594"/>
            </a:xfrm>
          </p:grpSpPr>
          <p:grpSp>
            <p:nvGrpSpPr>
              <p:cNvPr id="11" name="Group 10"/>
              <p:cNvGrpSpPr/>
              <p:nvPr/>
            </p:nvGrpSpPr>
            <p:grpSpPr>
              <a:xfrm>
                <a:off x="461917" y="4844542"/>
                <a:ext cx="4745511" cy="400328"/>
                <a:chOff x="461917" y="4844542"/>
                <a:chExt cx="4745511" cy="400328"/>
              </a:xfrm>
            </p:grpSpPr>
            <p:sp>
              <p:nvSpPr>
                <p:cNvPr id="9" name="TextBox 8"/>
                <p:cNvSpPr txBox="1"/>
                <p:nvPr/>
              </p:nvSpPr>
              <p:spPr>
                <a:xfrm>
                  <a:off x="461917" y="4844542"/>
                  <a:ext cx="464948" cy="369332"/>
                </a:xfrm>
                <a:prstGeom prst="rect">
                  <a:avLst/>
                </a:prstGeom>
                <a:noFill/>
              </p:spPr>
              <p:txBody>
                <a:bodyPr wrap="square" rtlCol="0">
                  <a:spAutoFit/>
                </a:bodyPr>
                <a:lstStyle/>
                <a:p>
                  <a:r>
                    <a:rPr lang="en-US" dirty="0">
                      <a:solidFill>
                        <a:srgbClr val="FF0000"/>
                      </a:solidFill>
                    </a:rPr>
                    <a:t>A</a:t>
                  </a:r>
                </a:p>
              </p:txBody>
            </p:sp>
            <p:sp>
              <p:nvSpPr>
                <p:cNvPr id="10" name="TextBox 9"/>
                <p:cNvSpPr txBox="1"/>
                <p:nvPr/>
              </p:nvSpPr>
              <p:spPr>
                <a:xfrm>
                  <a:off x="4742480" y="4875538"/>
                  <a:ext cx="464948" cy="369332"/>
                </a:xfrm>
                <a:prstGeom prst="rect">
                  <a:avLst/>
                </a:prstGeom>
                <a:noFill/>
              </p:spPr>
              <p:txBody>
                <a:bodyPr wrap="square" rtlCol="0">
                  <a:spAutoFit/>
                </a:bodyPr>
                <a:lstStyle/>
                <a:p>
                  <a:r>
                    <a:rPr lang="en-US" dirty="0">
                      <a:solidFill>
                        <a:srgbClr val="FF0000"/>
                      </a:solidFill>
                    </a:rPr>
                    <a:t>B</a:t>
                  </a:r>
                </a:p>
              </p:txBody>
            </p:sp>
          </p:grpSp>
          <p:grpSp>
            <p:nvGrpSpPr>
              <p:cNvPr id="15" name="Group 14"/>
              <p:cNvGrpSpPr/>
              <p:nvPr/>
            </p:nvGrpSpPr>
            <p:grpSpPr>
              <a:xfrm>
                <a:off x="1565329" y="5018030"/>
                <a:ext cx="1625813" cy="1527455"/>
                <a:chOff x="1565329" y="5018030"/>
                <a:chExt cx="1625813" cy="1527455"/>
              </a:xfrm>
            </p:grpSpPr>
            <p:cxnSp>
              <p:nvCxnSpPr>
                <p:cNvPr id="13" name="Straight Arrow Connector 12"/>
                <p:cNvCxnSpPr>
                  <a:endCxn id="4" idx="2"/>
                </p:cNvCxnSpPr>
                <p:nvPr/>
              </p:nvCxnSpPr>
              <p:spPr>
                <a:xfrm>
                  <a:off x="2740200" y="5018030"/>
                  <a:ext cx="1" cy="968988"/>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p:cNvSpPr txBox="1"/>
                    <p:nvPr/>
                  </p:nvSpPr>
                  <p:spPr>
                    <a:xfrm>
                      <a:off x="1565329" y="5831285"/>
                      <a:ext cx="1625813" cy="71420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𝑊</m:t>
                                </m:r>
                              </m:e>
                              <m:sub>
                                <m:r>
                                  <a:rPr lang="en-US" b="0" i="1" smtClean="0">
                                    <a:solidFill>
                                      <a:srgbClr val="FF0000"/>
                                    </a:solidFill>
                                    <a:latin typeface="Cambria Math" panose="02040503050406030204" pitchFamily="18" charset="0"/>
                                  </a:rPr>
                                  <m:t>𝑏𝑒𝑎𝑚</m:t>
                                </m:r>
                              </m:sub>
                            </m:sSub>
                          </m:oMath>
                        </m:oMathPara>
                      </a14:m>
                      <a:endParaRPr lang="en-US" dirty="0">
                        <a:solidFill>
                          <a:srgbClr val="FF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565329" y="5831285"/>
                      <a:ext cx="1625813" cy="714200"/>
                    </a:xfrm>
                    <a:prstGeom prst="rect">
                      <a:avLst/>
                    </a:prstGeom>
                    <a:blipFill>
                      <a:blip r:embed="rId7"/>
                      <a:stretch>
                        <a:fillRect/>
                      </a:stretch>
                    </a:blipFill>
                  </p:spPr>
                  <p:txBody>
                    <a:bodyPr/>
                    <a:lstStyle/>
                    <a:p>
                      <a:r>
                        <a:rPr lang="en-US">
                          <a:noFill/>
                        </a:rPr>
                        <a:t> </a:t>
                      </a:r>
                    </a:p>
                  </p:txBody>
                </p:sp>
              </mc:Fallback>
            </mc:AlternateContent>
          </p:grpSp>
          <p:grpSp>
            <p:nvGrpSpPr>
              <p:cNvPr id="16" name="Group 15"/>
              <p:cNvGrpSpPr/>
              <p:nvPr/>
            </p:nvGrpSpPr>
            <p:grpSpPr>
              <a:xfrm>
                <a:off x="2937718" y="5067535"/>
                <a:ext cx="2130228" cy="1120850"/>
                <a:chOff x="2091502" y="5395161"/>
                <a:chExt cx="2130228" cy="1120850"/>
              </a:xfrm>
            </p:grpSpPr>
            <mc:AlternateContent xmlns:mc="http://schemas.openxmlformats.org/markup-compatibility/2006" xmlns:a14="http://schemas.microsoft.com/office/drawing/2010/main">
              <mc:Choice Requires="a14">
                <p:sp>
                  <p:nvSpPr>
                    <p:cNvPr id="18" name="TextBox 17"/>
                    <p:cNvSpPr txBox="1"/>
                    <p:nvPr/>
                  </p:nvSpPr>
                  <p:spPr>
                    <a:xfrm>
                      <a:off x="2091502" y="5861329"/>
                      <a:ext cx="2130228" cy="654682"/>
                    </a:xfrm>
                    <a:prstGeom prst="rect">
                      <a:avLst/>
                    </a:prstGeom>
                    <a:solidFill>
                      <a:schemeClr val="bg1"/>
                    </a:solid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0" i="1" smtClean="0">
                                    <a:solidFill>
                                      <a:srgbClr val="FF0000"/>
                                    </a:solidFill>
                                    <a:latin typeface="Cambria Math" panose="02040503050406030204" pitchFamily="18" charset="0"/>
                                  </a:rPr>
                                </m:ctrlPr>
                              </m:sSubPr>
                              <m:e>
                                <m:r>
                                  <a:rPr lang="en-US" sz="1600" b="0" i="1" smtClean="0">
                                    <a:solidFill>
                                      <a:srgbClr val="FF0000"/>
                                    </a:solidFill>
                                    <a:latin typeface="Cambria Math" panose="02040503050406030204" pitchFamily="18" charset="0"/>
                                  </a:rPr>
                                  <m:t>𝑊</m:t>
                                </m:r>
                              </m:e>
                              <m:sub>
                                <m:r>
                                  <a:rPr lang="en-US" sz="1600" b="0" i="1" smtClean="0">
                                    <a:solidFill>
                                      <a:srgbClr val="FF0000"/>
                                    </a:solidFill>
                                    <a:latin typeface="Cambria Math" panose="02040503050406030204" pitchFamily="18" charset="0"/>
                                  </a:rPr>
                                  <m:t>𝑤𝑜𝑟𝑘𝑒𝑟</m:t>
                                </m:r>
                              </m:sub>
                            </m:sSub>
                          </m:oMath>
                        </m:oMathPara>
                      </a14:m>
                      <a:endParaRPr lang="en-US" sz="1600" dirty="0">
                        <a:solidFill>
                          <a:srgbClr val="FF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2091502" y="5861329"/>
                      <a:ext cx="2130228" cy="654682"/>
                    </a:xfrm>
                    <a:prstGeom prst="rect">
                      <a:avLst/>
                    </a:prstGeom>
                    <a:blipFill>
                      <a:blip r:embed="rId8"/>
                      <a:stretch>
                        <a:fillRect/>
                      </a:stretch>
                    </a:blipFill>
                  </p:spPr>
                  <p:txBody>
                    <a:bodyPr/>
                    <a:lstStyle/>
                    <a:p>
                      <a:r>
                        <a:rPr lang="en-US">
                          <a:noFill/>
                        </a:rPr>
                        <a:t> </a:t>
                      </a:r>
                    </a:p>
                  </p:txBody>
                </p:sp>
              </mc:Fallback>
            </mc:AlternateContent>
            <p:cxnSp>
              <p:nvCxnSpPr>
                <p:cNvPr id="17" name="Straight Arrow Connector 16"/>
                <p:cNvCxnSpPr/>
                <p:nvPr/>
              </p:nvCxnSpPr>
              <p:spPr>
                <a:xfrm>
                  <a:off x="2563449" y="5395161"/>
                  <a:ext cx="0" cy="548640"/>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3191143" y="4041712"/>
                <a:ext cx="1356030" cy="818329"/>
                <a:chOff x="2596038" y="7053751"/>
                <a:chExt cx="1356030" cy="818329"/>
              </a:xfrm>
            </p:grpSpPr>
            <p:cxnSp>
              <p:nvCxnSpPr>
                <p:cNvPr id="21" name="Straight Arrow Connector 20"/>
                <p:cNvCxnSpPr/>
                <p:nvPr/>
              </p:nvCxnSpPr>
              <p:spPr>
                <a:xfrm flipH="1" flipV="1">
                  <a:off x="2596038" y="7087315"/>
                  <a:ext cx="1356030" cy="784765"/>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TextBox 21"/>
                    <p:cNvSpPr txBox="1"/>
                    <p:nvPr/>
                  </p:nvSpPr>
                  <p:spPr>
                    <a:xfrm>
                      <a:off x="3329113" y="7053751"/>
                      <a:ext cx="480406"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b="0" i="1" smtClean="0">
                                <a:solidFill>
                                  <a:srgbClr val="FF0000"/>
                                </a:solidFill>
                                <a:latin typeface="Cambria Math" panose="02040503050406030204" pitchFamily="18" charset="0"/>
                              </a:rPr>
                              <m:t>𝑇</m:t>
                            </m:r>
                          </m:oMath>
                        </m:oMathPara>
                      </a14:m>
                      <a:endParaRPr lang="en-US" dirty="0">
                        <a:solidFill>
                          <a:srgbClr val="FF0000"/>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3329113" y="7053751"/>
                      <a:ext cx="480406" cy="369332"/>
                    </a:xfrm>
                    <a:prstGeom prst="rect">
                      <a:avLst/>
                    </a:prstGeom>
                    <a:blipFill>
                      <a:blip r:embed="rId9"/>
                      <a:stretch>
                        <a:fillRect r="-24390" b="-80645"/>
                      </a:stretch>
                    </a:blipFill>
                  </p:spPr>
                  <p:txBody>
                    <a:bodyPr/>
                    <a:lstStyle/>
                    <a:p>
                      <a:r>
                        <a:rPr lang="en-US">
                          <a:noFill/>
                        </a:rPr>
                        <a:t> </a:t>
                      </a:r>
                    </a:p>
                  </p:txBody>
                </p:sp>
              </mc:Fallback>
            </mc:AlternateContent>
          </p:grpSp>
          <p:grpSp>
            <p:nvGrpSpPr>
              <p:cNvPr id="26" name="Group 25"/>
              <p:cNvGrpSpPr/>
              <p:nvPr/>
            </p:nvGrpSpPr>
            <p:grpSpPr>
              <a:xfrm>
                <a:off x="796093" y="3668891"/>
                <a:ext cx="769236" cy="1206647"/>
                <a:chOff x="2689157" y="7135963"/>
                <a:chExt cx="769236" cy="1206647"/>
              </a:xfrm>
            </p:grpSpPr>
            <p:cxnSp>
              <p:nvCxnSpPr>
                <p:cNvPr id="27" name="Straight Arrow Connector 26"/>
                <p:cNvCxnSpPr/>
                <p:nvPr/>
              </p:nvCxnSpPr>
              <p:spPr>
                <a:xfrm flipV="1">
                  <a:off x="2689157" y="7508784"/>
                  <a:ext cx="769236" cy="833826"/>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TextBox 27"/>
                    <p:cNvSpPr txBox="1"/>
                    <p:nvPr/>
                  </p:nvSpPr>
                  <p:spPr>
                    <a:xfrm>
                      <a:off x="2906712" y="7135963"/>
                      <a:ext cx="480406"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𝐹</m:t>
                                </m:r>
                              </m:e>
                              <m:sub>
                                <m:r>
                                  <a:rPr lang="en-US" b="0" i="1" smtClean="0">
                                    <a:solidFill>
                                      <a:srgbClr val="FF0000"/>
                                    </a:solidFill>
                                    <a:latin typeface="Cambria Math" panose="02040503050406030204" pitchFamily="18" charset="0"/>
                                  </a:rPr>
                                  <m:t>𝑤𝑎𝑙𝑙</m:t>
                                </m:r>
                              </m:sub>
                            </m:sSub>
                          </m:oMath>
                        </m:oMathPara>
                      </a14:m>
                      <a:endParaRPr lang="en-US" dirty="0">
                        <a:solidFill>
                          <a:srgbClr val="FF0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2906712" y="7135963"/>
                      <a:ext cx="480406" cy="369332"/>
                    </a:xfrm>
                    <a:prstGeom prst="rect">
                      <a:avLst/>
                    </a:prstGeom>
                    <a:blipFill>
                      <a:blip r:embed="rId10"/>
                      <a:stretch>
                        <a:fillRect r="-153659" b="-93548"/>
                      </a:stretch>
                    </a:blipFill>
                  </p:spPr>
                  <p:txBody>
                    <a:bodyPr/>
                    <a:lstStyle/>
                    <a:p>
                      <a:r>
                        <a:rPr lang="en-US">
                          <a:noFill/>
                        </a:rPr>
                        <a:t> </a:t>
                      </a:r>
                    </a:p>
                  </p:txBody>
                </p:sp>
              </mc:Fallback>
            </mc:AlternateContent>
          </p:grpSp>
        </p:grpSp>
      </p:grpSp>
    </p:spTree>
    <p:extLst>
      <p:ext uri="{BB962C8B-B14F-4D97-AF65-F5344CB8AC3E}">
        <p14:creationId xmlns:p14="http://schemas.microsoft.com/office/powerpoint/2010/main" val="18538511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6 [1]: Human Arm</a:t>
            </a:r>
          </a:p>
        </p:txBody>
      </p:sp>
      <p:graphicFrame>
        <p:nvGraphicFramePr>
          <p:cNvPr id="2" name="Table 1"/>
          <p:cNvGraphicFramePr>
            <a:graphicFrameLocks noGrp="1"/>
          </p:cNvGraphicFramePr>
          <p:nvPr>
            <p:extLst>
              <p:ext uri="{D42A27DB-BD31-4B8C-83A1-F6EECF244321}">
                <p14:modId xmlns:p14="http://schemas.microsoft.com/office/powerpoint/2010/main" val="1174476412"/>
              </p:ext>
            </p:extLst>
          </p:nvPr>
        </p:nvGraphicFramePr>
        <p:xfrm>
          <a:off x="651368" y="1266241"/>
          <a:ext cx="5068792" cy="5105400"/>
        </p:xfrm>
        <a:graphic>
          <a:graphicData uri="http://schemas.openxmlformats.org/drawingml/2006/table">
            <a:tbl>
              <a:tblPr>
                <a:tableStyleId>{5C22544A-7EE6-4342-B048-85BDC9FD1C3A}</a:tableStyleId>
              </a:tblPr>
              <a:tblGrid>
                <a:gridCol w="5068792">
                  <a:extLst>
                    <a:ext uri="{9D8B030D-6E8A-4147-A177-3AD203B41FA5}">
                      <a16:colId xmlns:a16="http://schemas.microsoft.com/office/drawing/2014/main" val="2431655905"/>
                    </a:ext>
                  </a:extLst>
                </a:gridCol>
              </a:tblGrid>
              <a:tr h="4897465">
                <a:tc>
                  <a:txBody>
                    <a:bodyPr/>
                    <a:lstStyle/>
                    <a:p>
                      <a:pPr>
                        <a:spcAft>
                          <a:spcPts val="600"/>
                        </a:spcAft>
                      </a:pPr>
                      <a:r>
                        <a:rPr lang="en-US" sz="2200" kern="1200" dirty="0">
                          <a:solidFill>
                            <a:schemeClr val="dk1"/>
                          </a:solidFill>
                          <a:effectLst/>
                          <a:latin typeface="+mn-lt"/>
                          <a:ea typeface="+mn-ea"/>
                          <a:cs typeface="+mn-cs"/>
                        </a:rPr>
                        <a:t>The</a:t>
                      </a:r>
                      <a:r>
                        <a:rPr lang="en-US" sz="2200" kern="1200" baseline="0" dirty="0">
                          <a:solidFill>
                            <a:schemeClr val="dk1"/>
                          </a:solidFill>
                          <a:effectLst/>
                          <a:latin typeface="+mn-lt"/>
                          <a:ea typeface="+mn-ea"/>
                          <a:cs typeface="+mn-cs"/>
                        </a:rPr>
                        <a:t> lower arm is supported by forces from the bicep and elbow muscles. The elbow is located at the end of the lower arm and the bicep muscle connects to the lower arm very close to the elbow. When the upper arm is vertical and the lower arm is held horizontally at equilibrium, the bicep pulls up on it and the elbow pushes down on it. </a:t>
                      </a:r>
                    </a:p>
                    <a:p>
                      <a:pPr>
                        <a:spcAft>
                          <a:spcPts val="600"/>
                        </a:spcAft>
                      </a:pPr>
                      <a:r>
                        <a:rPr lang="en-US" sz="2200" kern="1200" baseline="0" dirty="0">
                          <a:solidFill>
                            <a:schemeClr val="dk1"/>
                          </a:solidFill>
                          <a:effectLst/>
                          <a:latin typeface="+mn-lt"/>
                          <a:ea typeface="+mn-ea"/>
                          <a:cs typeface="+mn-cs"/>
                        </a:rPr>
                        <a:t>Suppose a lower arm of mass </a:t>
                      </a:r>
                      <a:r>
                        <a:rPr lang="en-US" sz="2200" b="1" kern="1200" baseline="0" dirty="0">
                          <a:solidFill>
                            <a:schemeClr val="dk1"/>
                          </a:solidFill>
                          <a:effectLst/>
                          <a:latin typeface="+mn-lt"/>
                          <a:ea typeface="+mn-ea"/>
                          <a:cs typeface="+mn-cs"/>
                        </a:rPr>
                        <a:t>5 kg </a:t>
                      </a:r>
                      <a:r>
                        <a:rPr lang="en-US" sz="2200" kern="1200" baseline="0" dirty="0">
                          <a:solidFill>
                            <a:schemeClr val="dk1"/>
                          </a:solidFill>
                          <a:effectLst/>
                          <a:latin typeface="+mn-lt"/>
                          <a:ea typeface="+mn-ea"/>
                          <a:cs typeface="+mn-cs"/>
                        </a:rPr>
                        <a:t>has its center-of-mass located </a:t>
                      </a:r>
                      <a:r>
                        <a:rPr lang="en-US" sz="2200" b="1" kern="1200" baseline="0" dirty="0">
                          <a:solidFill>
                            <a:schemeClr val="dk1"/>
                          </a:solidFill>
                          <a:effectLst/>
                          <a:latin typeface="+mn-lt"/>
                          <a:ea typeface="+mn-ea"/>
                          <a:cs typeface="+mn-cs"/>
                        </a:rPr>
                        <a:t>0.25 m </a:t>
                      </a:r>
                      <a:r>
                        <a:rPr lang="en-US" sz="2200" kern="1200" baseline="0" dirty="0">
                          <a:solidFill>
                            <a:schemeClr val="dk1"/>
                          </a:solidFill>
                          <a:effectLst/>
                          <a:latin typeface="+mn-lt"/>
                          <a:ea typeface="+mn-ea"/>
                          <a:cs typeface="+mn-cs"/>
                        </a:rPr>
                        <a:t>from the elbow, and the bicep muscle connects </a:t>
                      </a:r>
                      <a:r>
                        <a:rPr lang="en-US" sz="2200" b="1" kern="1200" baseline="0" dirty="0">
                          <a:solidFill>
                            <a:schemeClr val="dk1"/>
                          </a:solidFill>
                          <a:effectLst/>
                          <a:latin typeface="+mn-lt"/>
                          <a:ea typeface="+mn-ea"/>
                          <a:cs typeface="+mn-cs"/>
                        </a:rPr>
                        <a:t>0.02 m</a:t>
                      </a:r>
                      <a:r>
                        <a:rPr lang="en-US" sz="2200" kern="1200" baseline="0" dirty="0">
                          <a:solidFill>
                            <a:schemeClr val="dk1"/>
                          </a:solidFill>
                          <a:effectLst/>
                          <a:latin typeface="+mn-lt"/>
                          <a:ea typeface="+mn-ea"/>
                          <a:cs typeface="+mn-cs"/>
                        </a:rPr>
                        <a:t> away from the elbow. Find the forces exerted by the elbow and the bicep muscle when the lower arm is held horizontally.</a:t>
                      </a:r>
                      <a:endParaRPr lang="en-US" sz="2200" kern="1200" dirty="0">
                        <a:solidFill>
                          <a:schemeClr val="dk1"/>
                        </a:solidFill>
                        <a:effectLst/>
                        <a:latin typeface="+mn-lt"/>
                        <a:ea typeface="+mn-ea"/>
                        <a:cs typeface="+mn-cs"/>
                      </a:endParaRP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a:xfrm>
            <a:off x="11664178" y="6368113"/>
            <a:ext cx="411997" cy="354416"/>
          </a:xfrm>
        </p:spPr>
        <p:txBody>
          <a:bodyPr/>
          <a:lstStyle/>
          <a:p>
            <a:fld id="{A9A02BFA-1522-4890-AA2B-CDF5F633B528}" type="slidenum">
              <a:rPr lang="en-US" smtClean="0"/>
              <a:t>23</a:t>
            </a:fld>
            <a:endParaRPr lang="en-US" dirty="0"/>
          </a:p>
        </p:txBody>
      </p:sp>
      <p:grpSp>
        <p:nvGrpSpPr>
          <p:cNvPr id="38" name="Group 37"/>
          <p:cNvGrpSpPr/>
          <p:nvPr/>
        </p:nvGrpSpPr>
        <p:grpSpPr>
          <a:xfrm>
            <a:off x="6227160" y="194103"/>
            <a:ext cx="4358223" cy="4364805"/>
            <a:chOff x="6755324" y="826870"/>
            <a:chExt cx="3412856" cy="4380048"/>
          </a:xfrm>
        </p:grpSpPr>
        <p:grpSp>
          <p:nvGrpSpPr>
            <p:cNvPr id="12" name="Group 11"/>
            <p:cNvGrpSpPr/>
            <p:nvPr/>
          </p:nvGrpSpPr>
          <p:grpSpPr>
            <a:xfrm>
              <a:off x="6755324" y="826870"/>
              <a:ext cx="3412856" cy="3564612"/>
              <a:chOff x="6755324" y="1007389"/>
              <a:chExt cx="3412856" cy="3564612"/>
            </a:xfrm>
          </p:grpSpPr>
          <p:pic>
            <p:nvPicPr>
              <p:cNvPr id="1026" name="Picture 2" descr="https://keterehsky.files.wordpress.com/2010/10/clip_image042.jpg"/>
              <p:cNvPicPr>
                <a:picLocks noChangeAspect="1" noChangeArrowheads="1"/>
              </p:cNvPicPr>
              <p:nvPr/>
            </p:nvPicPr>
            <p:blipFill rotWithShape="1">
              <a:blip r:embed="rId4">
                <a:extLst>
                  <a:ext uri="{28A0092B-C50C-407E-A947-70E740481C1C}">
                    <a14:useLocalDpi xmlns:a14="http://schemas.microsoft.com/office/drawing/2010/main" val="0"/>
                  </a:ext>
                </a:extLst>
              </a:blip>
              <a:srcRect l="12803" r="26158" b="34415"/>
              <a:stretch/>
            </p:blipFill>
            <p:spPr bwMode="auto">
              <a:xfrm>
                <a:off x="7012695" y="1007389"/>
                <a:ext cx="3155485" cy="342219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8167606" y="2371240"/>
                <a:ext cx="1830092" cy="12553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6755324" y="3984423"/>
                <a:ext cx="545737" cy="5875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p:cNvGrpSpPr/>
            <p:nvPr/>
          </p:nvGrpSpPr>
          <p:grpSpPr>
            <a:xfrm>
              <a:off x="8167606" y="3853858"/>
              <a:ext cx="1918168" cy="1353060"/>
              <a:chOff x="8167606" y="3853858"/>
              <a:chExt cx="1918168" cy="1353060"/>
            </a:xfrm>
          </p:grpSpPr>
          <p:cxnSp>
            <p:nvCxnSpPr>
              <p:cNvPr id="25" name="Straight Arrow Connector 24"/>
              <p:cNvCxnSpPr/>
              <p:nvPr/>
            </p:nvCxnSpPr>
            <p:spPr>
              <a:xfrm>
                <a:off x="8858575" y="3853858"/>
                <a:ext cx="1" cy="968988"/>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9" name="TextBox 28"/>
                  <p:cNvSpPr txBox="1"/>
                  <p:nvPr/>
                </p:nvSpPr>
                <p:spPr>
                  <a:xfrm>
                    <a:off x="8167606" y="4837586"/>
                    <a:ext cx="1918168"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b="0" i="1" smtClean="0">
                              <a:solidFill>
                                <a:srgbClr val="FF0000"/>
                              </a:solidFill>
                              <a:latin typeface="Cambria Math" panose="02040503050406030204" pitchFamily="18" charset="0"/>
                            </a:rPr>
                            <m:t>𝑊</m:t>
                          </m:r>
                          <m:r>
                            <a:rPr lang="en-US" b="0" i="1" smtClean="0">
                              <a:solidFill>
                                <a:srgbClr val="FF0000"/>
                              </a:solidFill>
                              <a:latin typeface="Cambria Math" panose="02040503050406030204" pitchFamily="18" charset="0"/>
                            </a:rPr>
                            <m:t>=5×9.8 </m:t>
                          </m:r>
                          <m:r>
                            <a:rPr lang="en-US" b="0" i="1" smtClean="0">
                              <a:solidFill>
                                <a:srgbClr val="FF0000"/>
                              </a:solidFill>
                              <a:latin typeface="Cambria Math" panose="02040503050406030204" pitchFamily="18" charset="0"/>
                            </a:rPr>
                            <m:t>𝑁</m:t>
                          </m:r>
                          <m:r>
                            <a:rPr lang="en-US" b="0" i="1" smtClean="0">
                              <a:solidFill>
                                <a:srgbClr val="FF0000"/>
                              </a:solidFill>
                              <a:latin typeface="Cambria Math" panose="02040503050406030204" pitchFamily="18" charset="0"/>
                            </a:rPr>
                            <m:t>=49 </m:t>
                          </m:r>
                          <m:r>
                            <a:rPr lang="en-US" b="0" i="1" smtClean="0">
                              <a:solidFill>
                                <a:srgbClr val="FF0000"/>
                              </a:solidFill>
                              <a:latin typeface="Cambria Math" panose="02040503050406030204" pitchFamily="18" charset="0"/>
                            </a:rPr>
                            <m:t>𝑁</m:t>
                          </m:r>
                        </m:oMath>
                      </m:oMathPara>
                    </a14:m>
                    <a:endParaRPr lang="en-US" dirty="0">
                      <a:solidFill>
                        <a:srgbClr val="FF000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8167606" y="4837586"/>
                    <a:ext cx="1918168" cy="369332"/>
                  </a:xfrm>
                  <a:prstGeom prst="rect">
                    <a:avLst/>
                  </a:prstGeom>
                  <a:blipFill>
                    <a:blip r:embed="rId7"/>
                    <a:stretch>
                      <a:fillRect/>
                    </a:stretch>
                  </a:blipFill>
                </p:spPr>
                <p:txBody>
                  <a:bodyPr/>
                  <a:lstStyle/>
                  <a:p>
                    <a:r>
                      <a:rPr lang="en-US">
                        <a:noFill/>
                      </a:rPr>
                      <a:t> </a:t>
                    </a:r>
                  </a:p>
                </p:txBody>
              </p:sp>
            </mc:Fallback>
          </mc:AlternateContent>
        </p:grpSp>
        <p:grpSp>
          <p:nvGrpSpPr>
            <p:cNvPr id="31" name="Group 30"/>
            <p:cNvGrpSpPr/>
            <p:nvPr/>
          </p:nvGrpSpPr>
          <p:grpSpPr>
            <a:xfrm>
              <a:off x="7843434" y="2537969"/>
              <a:ext cx="606142" cy="1265935"/>
              <a:chOff x="7712992" y="4829597"/>
              <a:chExt cx="606142" cy="1265935"/>
            </a:xfrm>
          </p:grpSpPr>
          <p:cxnSp>
            <p:nvCxnSpPr>
              <p:cNvPr id="33" name="Straight Arrow Connector 32"/>
              <p:cNvCxnSpPr/>
              <p:nvPr/>
            </p:nvCxnSpPr>
            <p:spPr>
              <a:xfrm flipV="1">
                <a:off x="7712992" y="4933377"/>
                <a:ext cx="0" cy="1162155"/>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4" name="TextBox 33"/>
                  <p:cNvSpPr txBox="1"/>
                  <p:nvPr/>
                </p:nvSpPr>
                <p:spPr>
                  <a:xfrm>
                    <a:off x="7857770" y="4829597"/>
                    <a:ext cx="461364" cy="400110"/>
                  </a:xfrm>
                  <a:prstGeom prst="rect">
                    <a:avLst/>
                  </a:prstGeom>
                  <a:solidFill>
                    <a:schemeClr val="bg1"/>
                  </a:solid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𝐹</m:t>
                              </m:r>
                            </m:e>
                            <m:sub>
                              <m:r>
                                <a:rPr lang="en-US" sz="2000" b="0" i="1" smtClean="0">
                                  <a:solidFill>
                                    <a:srgbClr val="FF0000"/>
                                  </a:solidFill>
                                  <a:latin typeface="Cambria Math" panose="02040503050406030204" pitchFamily="18" charset="0"/>
                                </a:rPr>
                                <m:t>𝐵</m:t>
                              </m:r>
                            </m:sub>
                          </m:sSub>
                        </m:oMath>
                      </m:oMathPara>
                    </a14:m>
                    <a:endParaRPr lang="en-US" sz="2000" dirty="0">
                      <a:solidFill>
                        <a:srgbClr val="FF0000"/>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7857770" y="4829597"/>
                    <a:ext cx="461364" cy="400110"/>
                  </a:xfrm>
                  <a:prstGeom prst="rect">
                    <a:avLst/>
                  </a:prstGeom>
                  <a:blipFill>
                    <a:blip r:embed="rId8"/>
                    <a:stretch>
                      <a:fillRect b="-1538"/>
                    </a:stretch>
                  </a:blipFill>
                </p:spPr>
                <p:txBody>
                  <a:bodyPr/>
                  <a:lstStyle/>
                  <a:p>
                    <a:r>
                      <a:rPr lang="en-US">
                        <a:noFill/>
                      </a:rPr>
                      <a:t> </a:t>
                    </a:r>
                  </a:p>
                </p:txBody>
              </p:sp>
            </mc:Fallback>
          </mc:AlternateContent>
        </p:grpSp>
        <p:cxnSp>
          <p:nvCxnSpPr>
            <p:cNvPr id="36" name="Straight Arrow Connector 35"/>
            <p:cNvCxnSpPr/>
            <p:nvPr/>
          </p:nvCxnSpPr>
          <p:spPr>
            <a:xfrm>
              <a:off x="7530439" y="3860925"/>
              <a:ext cx="0" cy="976123"/>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7" name="TextBox 36"/>
                <p:cNvSpPr txBox="1"/>
                <p:nvPr/>
              </p:nvSpPr>
              <p:spPr>
                <a:xfrm>
                  <a:off x="7095240" y="4622142"/>
                  <a:ext cx="32051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𝐹</m:t>
                            </m:r>
                          </m:e>
                          <m:sub>
                            <m:r>
                              <a:rPr lang="en-US" sz="2000" b="0" i="1" smtClean="0">
                                <a:solidFill>
                                  <a:srgbClr val="FF0000"/>
                                </a:solidFill>
                                <a:latin typeface="Cambria Math" panose="02040503050406030204" pitchFamily="18" charset="0"/>
                              </a:rPr>
                              <m:t>𝐸</m:t>
                            </m:r>
                          </m:sub>
                        </m:sSub>
                      </m:oMath>
                    </m:oMathPara>
                  </a14:m>
                  <a:endParaRPr lang="en-US" sz="2000" dirty="0">
                    <a:solidFill>
                      <a:srgbClr val="FF0000"/>
                    </a:solidFill>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7095240" y="4622142"/>
                  <a:ext cx="320510" cy="400110"/>
                </a:xfrm>
                <a:prstGeom prst="rect">
                  <a:avLst/>
                </a:prstGeom>
                <a:blipFill>
                  <a:blip r:embed="rId9"/>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graphicFrame>
            <p:nvGraphicFramePr>
              <p:cNvPr id="40" name="Table 39"/>
              <p:cNvGraphicFramePr>
                <a:graphicFrameLocks noGrp="1"/>
              </p:cNvGraphicFramePr>
              <p:nvPr>
                <p:extLst>
                  <p:ext uri="{D42A27DB-BD31-4B8C-83A1-F6EECF244321}">
                    <p14:modId xmlns:p14="http://schemas.microsoft.com/office/powerpoint/2010/main" val="1160669184"/>
                  </p:ext>
                </p:extLst>
              </p:nvPr>
            </p:nvGraphicFramePr>
            <p:xfrm>
              <a:off x="6227160" y="4579361"/>
              <a:ext cx="4803963" cy="1965960"/>
            </p:xfrm>
            <a:graphic>
              <a:graphicData uri="http://schemas.openxmlformats.org/drawingml/2006/table">
                <a:tbl>
                  <a:tblPr>
                    <a:tableStyleId>{5C22544A-7EE6-4342-B048-85BDC9FD1C3A}</a:tableStyleId>
                  </a:tblPr>
                  <a:tblGrid>
                    <a:gridCol w="4803963">
                      <a:extLst>
                        <a:ext uri="{9D8B030D-6E8A-4147-A177-3AD203B41FA5}">
                          <a16:colId xmlns:a16="http://schemas.microsoft.com/office/drawing/2014/main" val="2431655905"/>
                        </a:ext>
                      </a:extLst>
                    </a:gridCol>
                  </a:tblGrid>
                  <a:tr h="1958301">
                    <a:tc>
                      <a:txBody>
                        <a:bodyPr/>
                        <a:lstStyle/>
                        <a:p>
                          <a:pPr marL="0" marR="0">
                            <a:lnSpc>
                              <a:spcPct val="150000"/>
                            </a:lnSpc>
                            <a:spcBef>
                              <a:spcPts val="0"/>
                            </a:spcBef>
                            <a:spcAft>
                              <a:spcPts val="0"/>
                            </a:spcAft>
                          </a:pPr>
                          <a:r>
                            <a:rPr lang="en-US" sz="2000" b="0" i="0" dirty="0">
                              <a:effectLst/>
                              <a:latin typeface="+mn-lt"/>
                            </a:rPr>
                            <a:t>Choose pivot</a:t>
                          </a:r>
                          <a:r>
                            <a:rPr lang="en-US" sz="2000" b="0" i="0" baseline="0" dirty="0">
                              <a:effectLst/>
                              <a:latin typeface="+mn-lt"/>
                            </a:rPr>
                            <a:t> at elbow:</a:t>
                          </a:r>
                          <a:endParaRPr lang="en-US" sz="2000" b="0" i="0" dirty="0">
                            <a:effectLst/>
                            <a:latin typeface="+mn-lt"/>
                          </a:endParaRPr>
                        </a:p>
                        <a:p>
                          <a:pPr marL="0" marR="0">
                            <a:lnSpc>
                              <a:spcPct val="150000"/>
                            </a:lnSpc>
                            <a:spcBef>
                              <a:spcPts val="0"/>
                            </a:spcBef>
                            <a:spcAft>
                              <a:spcPts val="0"/>
                            </a:spcAft>
                          </a:pPr>
                          <a14:m>
                            <m:oMath xmlns:m="http://schemas.openxmlformats.org/officeDocument/2006/math">
                              <m:r>
                                <m:rPr>
                                  <m:sty m:val="p"/>
                                </m:rPr>
                                <a:rPr lang="en-US" sz="2200" b="0" i="0" smtClean="0">
                                  <a:effectLst/>
                                  <a:latin typeface="Cambria Math" panose="02040503050406030204" pitchFamily="18" charset="0"/>
                                </a:rPr>
                                <m:t>W</m:t>
                              </m:r>
                              <m:r>
                                <a:rPr lang="en-US" sz="2200" b="0" i="0" smtClean="0">
                                  <a:effectLst/>
                                  <a:latin typeface="Cambria Math" panose="02040503050406030204" pitchFamily="18" charset="0"/>
                                </a:rPr>
                                <m:t>=49 </m:t>
                              </m:r>
                              <m:r>
                                <m:rPr>
                                  <m:sty m:val="p"/>
                                </m:rPr>
                                <a:rPr lang="en-US" sz="2200" b="0" i="0" smtClean="0">
                                  <a:effectLst/>
                                  <a:latin typeface="Cambria Math" panose="02040503050406030204" pitchFamily="18" charset="0"/>
                                </a:rPr>
                                <m:t>N</m:t>
                              </m:r>
                            </m:oMath>
                          </a14:m>
                          <a:r>
                            <a:rPr lang="en-US" sz="2200" i="0" dirty="0">
                              <a:effectLst/>
                            </a:rPr>
                            <a:t>   ,    </a:t>
                          </a: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r</m:t>
                                  </m:r>
                                </m:e>
                                <m:sub>
                                  <m:r>
                                    <m:rPr>
                                      <m:sty m:val="p"/>
                                    </m:rPr>
                                    <a:rPr lang="en-US" sz="2200" b="0" i="0" smtClean="0">
                                      <a:effectLst/>
                                      <a:latin typeface="Cambria Math" panose="02040503050406030204" pitchFamily="18" charset="0"/>
                                    </a:rPr>
                                    <m:t>W</m:t>
                                  </m:r>
                                </m:sub>
                              </m:sSub>
                              <m:r>
                                <a:rPr lang="en-US" sz="2200" b="0" i="0" smtClean="0">
                                  <a:effectLst/>
                                  <a:latin typeface="Cambria Math" panose="02040503050406030204" pitchFamily="18" charset="0"/>
                                </a:rPr>
                                <m:t>=0.25 </m:t>
                              </m:r>
                              <m:r>
                                <m:rPr>
                                  <m:sty m:val="p"/>
                                </m:rPr>
                                <a:rPr lang="en-US" sz="2200" b="0" i="0" smtClean="0">
                                  <a:effectLst/>
                                  <a:latin typeface="Cambria Math" panose="02040503050406030204" pitchFamily="18" charset="0"/>
                                </a:rPr>
                                <m:t>m</m:t>
                              </m:r>
                            </m:oMath>
                          </a14:m>
                          <a:r>
                            <a:rPr lang="en-US" sz="2200" i="0" dirty="0">
                              <a:effectLst/>
                            </a:rPr>
                            <a:t>   ,   </a:t>
                          </a:r>
                          <a14:m>
                            <m:oMath xmlns:m="http://schemas.openxmlformats.org/officeDocument/2006/math">
                              <m:r>
                                <m:rPr>
                                  <m:sty m:val="p"/>
                                </m:rPr>
                                <a:rPr lang="en-US" sz="2200" b="0" i="0" smtClean="0">
                                  <a:effectLst/>
                                  <a:latin typeface="Cambria Math" panose="02040503050406030204" pitchFamily="18" charset="0"/>
                                </a:rPr>
                                <m:t>θ</m:t>
                              </m:r>
                              <m:r>
                                <a:rPr lang="en-US" sz="2200" b="0" i="0" smtClean="0">
                                  <a:effectLst/>
                                  <a:latin typeface="Cambria Math" panose="02040503050406030204" pitchFamily="18" charset="0"/>
                                </a:rPr>
                                <m:t>=90°</m:t>
                              </m:r>
                            </m:oMath>
                          </a14:m>
                          <a:endParaRPr lang="en-US" sz="2200" i="0" dirty="0">
                            <a:effectLst/>
                          </a:endParaRPr>
                        </a:p>
                        <a:p>
                          <a:pPr marL="0" marR="0" lvl="0" indent="0" algn="l" defTabSz="914400" rtl="0" eaLnBrk="1" fontAlgn="auto" latinLnBrk="0" hangingPunct="1">
                            <a:lnSpc>
                              <a:spcPct val="150000"/>
                            </a:lnSpc>
                            <a:spcBef>
                              <a:spcPts val="0"/>
                            </a:spcBef>
                            <a:spcAft>
                              <a:spcPts val="0"/>
                            </a:spcAft>
                            <a:buClrTx/>
                            <a:buSzTx/>
                            <a:buFontTx/>
                            <a:buNone/>
                            <a:tabLst/>
                            <a:defRPr/>
                          </a:pP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F</m:t>
                                  </m:r>
                                </m:e>
                                <m:sub>
                                  <m:r>
                                    <m:rPr>
                                      <m:sty m:val="p"/>
                                    </m:rPr>
                                    <a:rPr lang="en-US" sz="2200" b="0" i="0" smtClean="0">
                                      <a:effectLst/>
                                      <a:latin typeface="Cambria Math" panose="02040503050406030204" pitchFamily="18" charset="0"/>
                                    </a:rPr>
                                    <m:t>B</m:t>
                                  </m:r>
                                </m:sub>
                              </m:sSub>
                              <m:r>
                                <a:rPr lang="en-US" sz="2200" b="0" i="0" smtClean="0">
                                  <a:effectLst/>
                                  <a:latin typeface="Cambria Math" panose="02040503050406030204" pitchFamily="18" charset="0"/>
                                </a:rPr>
                                <m:t>= ?</m:t>
                              </m:r>
                            </m:oMath>
                          </a14:m>
                          <a:r>
                            <a:rPr lang="en-US" sz="2200" i="0" dirty="0">
                              <a:effectLst/>
                            </a:rPr>
                            <a:t>          ,    </a:t>
                          </a: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r</m:t>
                                  </m:r>
                                </m:e>
                                <m:sub>
                                  <m:r>
                                    <m:rPr>
                                      <m:sty m:val="p"/>
                                    </m:rPr>
                                    <a:rPr lang="en-US" sz="2200" b="0" i="0" smtClean="0">
                                      <a:effectLst/>
                                      <a:latin typeface="Cambria Math" panose="02040503050406030204" pitchFamily="18" charset="0"/>
                                    </a:rPr>
                                    <m:t>B</m:t>
                                  </m:r>
                                </m:sub>
                              </m:sSub>
                              <m:r>
                                <a:rPr lang="en-US" sz="2200" b="0" i="0" smtClean="0">
                                  <a:effectLst/>
                                  <a:latin typeface="Cambria Math" panose="02040503050406030204" pitchFamily="18" charset="0"/>
                                </a:rPr>
                                <m:t>=0.02 </m:t>
                              </m:r>
                              <m:r>
                                <m:rPr>
                                  <m:sty m:val="p"/>
                                </m:rPr>
                                <a:rPr lang="en-US" sz="2200" b="0" i="0" smtClean="0">
                                  <a:effectLst/>
                                  <a:latin typeface="Cambria Math" panose="02040503050406030204" pitchFamily="18" charset="0"/>
                                </a:rPr>
                                <m:t>m</m:t>
                              </m:r>
                            </m:oMath>
                          </a14:m>
                          <a:r>
                            <a:rPr lang="en-US" sz="2200" i="0" dirty="0">
                              <a:effectLst/>
                            </a:rPr>
                            <a:t>   ,   </a:t>
                          </a:r>
                          <a14:m>
                            <m:oMath xmlns:m="http://schemas.openxmlformats.org/officeDocument/2006/math">
                              <m:r>
                                <m:rPr>
                                  <m:sty m:val="p"/>
                                </m:rPr>
                                <a:rPr lang="en-US" sz="2200" b="0" i="0" smtClean="0">
                                  <a:effectLst/>
                                  <a:latin typeface="Cambria Math" panose="02040503050406030204" pitchFamily="18" charset="0"/>
                                </a:rPr>
                                <m:t>θ</m:t>
                              </m:r>
                              <m:r>
                                <a:rPr lang="en-US" sz="2200" b="0" i="0" smtClean="0">
                                  <a:effectLst/>
                                  <a:latin typeface="Cambria Math" panose="02040503050406030204" pitchFamily="18" charset="0"/>
                                </a:rPr>
                                <m:t>=90°</m:t>
                              </m:r>
                            </m:oMath>
                          </a14:m>
                          <a:endParaRPr lang="en-US" sz="2200" i="0" dirty="0">
                            <a:effectLst/>
                          </a:endParaRPr>
                        </a:p>
                        <a:p>
                          <a:pPr marL="0" marR="0" lvl="0" indent="0" algn="l" defTabSz="914400" rtl="0" eaLnBrk="1" fontAlgn="auto" latinLnBrk="0" hangingPunct="1">
                            <a:lnSpc>
                              <a:spcPct val="150000"/>
                            </a:lnSpc>
                            <a:spcBef>
                              <a:spcPts val="0"/>
                            </a:spcBef>
                            <a:spcAft>
                              <a:spcPts val="0"/>
                            </a:spcAft>
                            <a:buClrTx/>
                            <a:buSzTx/>
                            <a:buFontTx/>
                            <a:buNone/>
                            <a:tabLst/>
                            <a:defRPr/>
                          </a:pP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F</m:t>
                                  </m:r>
                                </m:e>
                                <m:sub>
                                  <m:r>
                                    <m:rPr>
                                      <m:sty m:val="p"/>
                                    </m:rPr>
                                    <a:rPr lang="en-US" sz="2200" b="0" i="0" smtClean="0">
                                      <a:effectLst/>
                                      <a:latin typeface="Cambria Math" panose="02040503050406030204" pitchFamily="18" charset="0"/>
                                    </a:rPr>
                                    <m:t>E</m:t>
                                  </m:r>
                                </m:sub>
                              </m:sSub>
                              <m:r>
                                <a:rPr lang="en-US" sz="2200" b="0" i="0" smtClean="0">
                                  <a:effectLst/>
                                  <a:latin typeface="Cambria Math" panose="02040503050406030204" pitchFamily="18" charset="0"/>
                                </a:rPr>
                                <m:t>= ?</m:t>
                              </m:r>
                            </m:oMath>
                          </a14:m>
                          <a:r>
                            <a:rPr lang="en-US" sz="2200" i="0" dirty="0">
                              <a:effectLst/>
                            </a:rPr>
                            <a:t>          ,    </a:t>
                          </a:r>
                          <a14:m>
                            <m:oMath xmlns:m="http://schemas.openxmlformats.org/officeDocument/2006/math">
                              <m:sSub>
                                <m:sSubPr>
                                  <m:ctrlPr>
                                    <a:rPr lang="en-US" sz="2200" b="0" i="1" smtClean="0">
                                      <a:effectLst/>
                                      <a:latin typeface="Cambria Math" panose="02040503050406030204" pitchFamily="18" charset="0"/>
                                    </a:rPr>
                                  </m:ctrlPr>
                                </m:sSubPr>
                                <m:e>
                                  <m:r>
                                    <m:rPr>
                                      <m:sty m:val="p"/>
                                    </m:rPr>
                                    <a:rPr lang="en-US" sz="2200" b="0" i="0" smtClean="0">
                                      <a:effectLst/>
                                      <a:latin typeface="Cambria Math" panose="02040503050406030204" pitchFamily="18" charset="0"/>
                                    </a:rPr>
                                    <m:t>r</m:t>
                                  </m:r>
                                </m:e>
                                <m:sub>
                                  <m:r>
                                    <m:rPr>
                                      <m:sty m:val="p"/>
                                    </m:rPr>
                                    <a:rPr lang="en-US" sz="2200" b="0" i="0" smtClean="0">
                                      <a:effectLst/>
                                      <a:latin typeface="Cambria Math" panose="02040503050406030204" pitchFamily="18" charset="0"/>
                                    </a:rPr>
                                    <m:t>E</m:t>
                                  </m:r>
                                </m:sub>
                              </m:sSub>
                              <m:r>
                                <a:rPr lang="en-US" sz="2200" b="0" i="0" smtClean="0">
                                  <a:effectLst/>
                                  <a:latin typeface="Cambria Math" panose="02040503050406030204" pitchFamily="18" charset="0"/>
                                </a:rPr>
                                <m:t>=0</m:t>
                              </m:r>
                            </m:oMath>
                          </a14:m>
                          <a:r>
                            <a:rPr lang="en-US" sz="2200" i="0" dirty="0">
                              <a:effectLst/>
                            </a:rPr>
                            <a:t>      </a:t>
                          </a:r>
                          <a:r>
                            <a:rPr lang="en-US" sz="2200" i="0" dirty="0">
                              <a:solidFill>
                                <a:schemeClr val="bg1">
                                  <a:lumMod val="50000"/>
                                </a:schemeClr>
                              </a:solidFill>
                              <a:effectLst/>
                            </a:rPr>
                            <a:t>i.e. </a:t>
                          </a:r>
                          <a14:m>
                            <m:oMath xmlns:m="http://schemas.openxmlformats.org/officeDocument/2006/math">
                              <m:sSub>
                                <m:sSubPr>
                                  <m:ctrlPr>
                                    <a:rPr lang="en-US" sz="2200" b="0" i="1" smtClean="0">
                                      <a:solidFill>
                                        <a:schemeClr val="bg1">
                                          <a:lumMod val="50000"/>
                                        </a:schemeClr>
                                      </a:solidFill>
                                      <a:effectLst/>
                                      <a:latin typeface="Cambria Math" panose="02040503050406030204" pitchFamily="18" charset="0"/>
                                    </a:rPr>
                                  </m:ctrlPr>
                                </m:sSubPr>
                                <m:e>
                                  <m:r>
                                    <m:rPr>
                                      <m:sty m:val="p"/>
                                    </m:rPr>
                                    <a:rPr lang="en-US" sz="2200" b="0" i="0" smtClean="0">
                                      <a:solidFill>
                                        <a:schemeClr val="bg1">
                                          <a:lumMod val="50000"/>
                                        </a:schemeClr>
                                      </a:solidFill>
                                      <a:effectLst/>
                                      <a:latin typeface="Cambria Math" panose="02040503050406030204" pitchFamily="18" charset="0"/>
                                    </a:rPr>
                                    <m:t>τ</m:t>
                                  </m:r>
                                </m:e>
                                <m:sub>
                                  <m:r>
                                    <m:rPr>
                                      <m:sty m:val="p"/>
                                    </m:rPr>
                                    <a:rPr lang="en-US" sz="2200" b="0" i="0" smtClean="0">
                                      <a:solidFill>
                                        <a:schemeClr val="bg1">
                                          <a:lumMod val="50000"/>
                                        </a:schemeClr>
                                      </a:solidFill>
                                      <a:effectLst/>
                                      <a:latin typeface="Cambria Math" panose="02040503050406030204" pitchFamily="18" charset="0"/>
                                    </a:rPr>
                                    <m:t>E</m:t>
                                  </m:r>
                                </m:sub>
                              </m:sSub>
                            </m:oMath>
                          </a14:m>
                          <a:r>
                            <a:rPr lang="en-US" sz="2200" i="0" dirty="0">
                              <a:solidFill>
                                <a:schemeClr val="bg1">
                                  <a:lumMod val="50000"/>
                                </a:schemeClr>
                              </a:solidFill>
                              <a:effectLst/>
                            </a:rPr>
                            <a:t> = 0</a:t>
                          </a:r>
                          <a:endParaRPr lang="en-US" sz="2200" i="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40" name="Table 39"/>
              <p:cNvGraphicFramePr>
                <a:graphicFrameLocks noGrp="1"/>
              </p:cNvGraphicFramePr>
              <p:nvPr>
                <p:extLst>
                  <p:ext uri="{D42A27DB-BD31-4B8C-83A1-F6EECF244321}">
                    <p14:modId xmlns:p14="http://schemas.microsoft.com/office/powerpoint/2010/main" val="1160669184"/>
                  </p:ext>
                </p:extLst>
              </p:nvPr>
            </p:nvGraphicFramePr>
            <p:xfrm>
              <a:off x="6227160" y="4579361"/>
              <a:ext cx="4803963" cy="1958301"/>
            </p:xfrm>
            <a:graphic>
              <a:graphicData uri="http://schemas.openxmlformats.org/drawingml/2006/table">
                <a:tbl>
                  <a:tblPr>
                    <a:tableStyleId>{5C22544A-7EE6-4342-B048-85BDC9FD1C3A}</a:tableStyleId>
                  </a:tblPr>
                  <a:tblGrid>
                    <a:gridCol w="4803963">
                      <a:extLst>
                        <a:ext uri="{9D8B030D-6E8A-4147-A177-3AD203B41FA5}">
                          <a16:colId xmlns:a16="http://schemas.microsoft.com/office/drawing/2014/main" val="2431655905"/>
                        </a:ext>
                      </a:extLst>
                    </a:gridCol>
                  </a:tblGrid>
                  <a:tr h="1958301">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10"/>
                          <a:stretch>
                            <a:fillRect l="-127" t="-311" r="-253" b="-6211"/>
                          </a:stretch>
                        </a:blipFill>
                      </a:tcPr>
                    </a:tc>
                    <a:extLst>
                      <a:ext uri="{0D108BD9-81ED-4DB2-BD59-A6C34878D82A}">
                        <a16:rowId xmlns:a16="http://schemas.microsoft.com/office/drawing/2014/main" val="1543418714"/>
                      </a:ext>
                    </a:extLst>
                  </a:tr>
                </a:tbl>
              </a:graphicData>
            </a:graphic>
          </p:graphicFrame>
        </mc:Fallback>
      </mc:AlternateContent>
    </p:spTree>
    <p:custDataLst>
      <p:tags r:id="rId1"/>
    </p:custDataLst>
    <p:extLst>
      <p:ext uri="{BB962C8B-B14F-4D97-AF65-F5344CB8AC3E}">
        <p14:creationId xmlns:p14="http://schemas.microsoft.com/office/powerpoint/2010/main" val="6453223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6 [2]: Human Arm</a:t>
            </a:r>
          </a:p>
        </p:txBody>
      </p:sp>
      <p:graphicFrame>
        <p:nvGraphicFramePr>
          <p:cNvPr id="2" name="Table 1"/>
          <p:cNvGraphicFramePr>
            <a:graphicFrameLocks noGrp="1"/>
          </p:cNvGraphicFramePr>
          <p:nvPr>
            <p:extLst>
              <p:ext uri="{D42A27DB-BD31-4B8C-83A1-F6EECF244321}">
                <p14:modId xmlns:p14="http://schemas.microsoft.com/office/powerpoint/2010/main" val="3893336569"/>
              </p:ext>
            </p:extLst>
          </p:nvPr>
        </p:nvGraphicFramePr>
        <p:xfrm>
          <a:off x="641355" y="1298540"/>
          <a:ext cx="4356548" cy="4953000"/>
        </p:xfrm>
        <a:graphic>
          <a:graphicData uri="http://schemas.openxmlformats.org/drawingml/2006/table">
            <a:tbl>
              <a:tblPr>
                <a:tableStyleId>{5C22544A-7EE6-4342-B048-85BDC9FD1C3A}</a:tableStyleId>
              </a:tblPr>
              <a:tblGrid>
                <a:gridCol w="4356548">
                  <a:extLst>
                    <a:ext uri="{9D8B030D-6E8A-4147-A177-3AD203B41FA5}">
                      <a16:colId xmlns:a16="http://schemas.microsoft.com/office/drawing/2014/main" val="2431655905"/>
                    </a:ext>
                  </a:extLst>
                </a:gridCol>
              </a:tblGrid>
              <a:tr h="4897465">
                <a:tc>
                  <a:txBody>
                    <a:bodyPr/>
                    <a:lstStyle/>
                    <a:p>
                      <a:pPr>
                        <a:spcAft>
                          <a:spcPts val="600"/>
                        </a:spcAft>
                      </a:pPr>
                      <a:r>
                        <a:rPr lang="en-US" sz="2000" kern="1200" dirty="0">
                          <a:solidFill>
                            <a:schemeClr val="dk1"/>
                          </a:solidFill>
                          <a:effectLst/>
                          <a:latin typeface="+mn-lt"/>
                          <a:ea typeface="+mn-ea"/>
                          <a:cs typeface="+mn-cs"/>
                        </a:rPr>
                        <a:t>The</a:t>
                      </a:r>
                      <a:r>
                        <a:rPr lang="en-US" sz="2000" kern="1200" baseline="0" dirty="0">
                          <a:solidFill>
                            <a:schemeClr val="dk1"/>
                          </a:solidFill>
                          <a:effectLst/>
                          <a:latin typeface="+mn-lt"/>
                          <a:ea typeface="+mn-ea"/>
                          <a:cs typeface="+mn-cs"/>
                        </a:rPr>
                        <a:t> lower arm is supported by forces from the bicep and elbow muscles. The elbow is located at the end of the lower arm and the bicep muscle connects to the lower arm very close to the elbow. When the upper arm is vertical and the lower arm is held horizontally at equilibrium, the bicep pulls up on it and the elbow pushes down on it. </a:t>
                      </a:r>
                    </a:p>
                    <a:p>
                      <a:pPr>
                        <a:spcAft>
                          <a:spcPts val="600"/>
                        </a:spcAft>
                      </a:pPr>
                      <a:r>
                        <a:rPr lang="en-US" sz="2000" kern="1200" baseline="0" dirty="0">
                          <a:solidFill>
                            <a:schemeClr val="dk1"/>
                          </a:solidFill>
                          <a:effectLst/>
                          <a:latin typeface="+mn-lt"/>
                          <a:ea typeface="+mn-ea"/>
                          <a:cs typeface="+mn-cs"/>
                        </a:rPr>
                        <a:t>Suppose a lower arm of mass </a:t>
                      </a:r>
                      <a:r>
                        <a:rPr lang="en-US" sz="2000" b="1" kern="1200" baseline="0" dirty="0">
                          <a:solidFill>
                            <a:schemeClr val="dk1"/>
                          </a:solidFill>
                          <a:effectLst/>
                          <a:latin typeface="+mn-lt"/>
                          <a:ea typeface="+mn-ea"/>
                          <a:cs typeface="+mn-cs"/>
                        </a:rPr>
                        <a:t>5 kg </a:t>
                      </a:r>
                      <a:r>
                        <a:rPr lang="en-US" sz="2000" kern="1200" baseline="0" dirty="0">
                          <a:solidFill>
                            <a:schemeClr val="dk1"/>
                          </a:solidFill>
                          <a:effectLst/>
                          <a:latin typeface="+mn-lt"/>
                          <a:ea typeface="+mn-ea"/>
                          <a:cs typeface="+mn-cs"/>
                        </a:rPr>
                        <a:t>has its center-of-mass located </a:t>
                      </a:r>
                      <a:r>
                        <a:rPr lang="en-US" sz="2000" b="1" kern="1200" baseline="0" dirty="0">
                          <a:solidFill>
                            <a:schemeClr val="dk1"/>
                          </a:solidFill>
                          <a:effectLst/>
                          <a:latin typeface="+mn-lt"/>
                          <a:ea typeface="+mn-ea"/>
                          <a:cs typeface="+mn-cs"/>
                        </a:rPr>
                        <a:t>0.25 m </a:t>
                      </a:r>
                      <a:r>
                        <a:rPr lang="en-US" sz="2000" kern="1200" baseline="0" dirty="0">
                          <a:solidFill>
                            <a:schemeClr val="dk1"/>
                          </a:solidFill>
                          <a:effectLst/>
                          <a:latin typeface="+mn-lt"/>
                          <a:ea typeface="+mn-ea"/>
                          <a:cs typeface="+mn-cs"/>
                        </a:rPr>
                        <a:t>from the elbow, and the bicep muscle connects </a:t>
                      </a:r>
                      <a:r>
                        <a:rPr lang="en-US" sz="2000" b="1" kern="1200" baseline="0" dirty="0">
                          <a:solidFill>
                            <a:schemeClr val="dk1"/>
                          </a:solidFill>
                          <a:effectLst/>
                          <a:latin typeface="+mn-lt"/>
                          <a:ea typeface="+mn-ea"/>
                          <a:cs typeface="+mn-cs"/>
                        </a:rPr>
                        <a:t>0.02 m</a:t>
                      </a:r>
                      <a:r>
                        <a:rPr lang="en-US" sz="2000" kern="1200" baseline="0" dirty="0">
                          <a:solidFill>
                            <a:schemeClr val="dk1"/>
                          </a:solidFill>
                          <a:effectLst/>
                          <a:latin typeface="+mn-lt"/>
                          <a:ea typeface="+mn-ea"/>
                          <a:cs typeface="+mn-cs"/>
                        </a:rPr>
                        <a:t> away from the elbow. Find the forces exerted by the elbow and the bicep muscle when the lower arm is held horizontally.</a:t>
                      </a:r>
                      <a:endParaRPr lang="en-US" sz="2000" kern="1200" dirty="0">
                        <a:solidFill>
                          <a:schemeClr val="dk1"/>
                        </a:solidFill>
                        <a:effectLst/>
                        <a:latin typeface="+mn-lt"/>
                        <a:ea typeface="+mn-ea"/>
                        <a:cs typeface="+mn-cs"/>
                      </a:endParaRP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a:xfrm>
            <a:off x="11701132" y="6383782"/>
            <a:ext cx="411997" cy="354416"/>
          </a:xfrm>
        </p:spPr>
        <p:txBody>
          <a:bodyPr/>
          <a:lstStyle/>
          <a:p>
            <a:fld id="{A9A02BFA-1522-4890-AA2B-CDF5F633B528}" type="slidenum">
              <a:rPr lang="en-US" smtClean="0"/>
              <a:t>24</a:t>
            </a:fld>
            <a:endParaRPr lang="en-US" dirty="0"/>
          </a:p>
        </p:txBody>
      </p:sp>
      <p:grpSp>
        <p:nvGrpSpPr>
          <p:cNvPr id="38" name="Group 37"/>
          <p:cNvGrpSpPr/>
          <p:nvPr/>
        </p:nvGrpSpPr>
        <p:grpSpPr>
          <a:xfrm>
            <a:off x="5186906" y="400606"/>
            <a:ext cx="2715502" cy="2837533"/>
            <a:chOff x="6755324" y="826870"/>
            <a:chExt cx="3412856" cy="4554075"/>
          </a:xfrm>
        </p:grpSpPr>
        <p:grpSp>
          <p:nvGrpSpPr>
            <p:cNvPr id="12" name="Group 11"/>
            <p:cNvGrpSpPr/>
            <p:nvPr/>
          </p:nvGrpSpPr>
          <p:grpSpPr>
            <a:xfrm>
              <a:off x="6755324" y="826870"/>
              <a:ext cx="3412856" cy="3564612"/>
              <a:chOff x="6755324" y="1007389"/>
              <a:chExt cx="3412856" cy="3564612"/>
            </a:xfrm>
          </p:grpSpPr>
          <p:pic>
            <p:nvPicPr>
              <p:cNvPr id="1026" name="Picture 2" descr="https://keterehsky.files.wordpress.com/2010/10/clip_image042.jpg"/>
              <p:cNvPicPr>
                <a:picLocks noChangeAspect="1" noChangeArrowheads="1"/>
              </p:cNvPicPr>
              <p:nvPr/>
            </p:nvPicPr>
            <p:blipFill rotWithShape="1">
              <a:blip r:embed="rId4">
                <a:extLst>
                  <a:ext uri="{28A0092B-C50C-407E-A947-70E740481C1C}">
                    <a14:useLocalDpi xmlns:a14="http://schemas.microsoft.com/office/drawing/2010/main" val="0"/>
                  </a:ext>
                </a:extLst>
              </a:blip>
              <a:srcRect l="12803" r="26158" b="34415"/>
              <a:stretch/>
            </p:blipFill>
            <p:spPr bwMode="auto">
              <a:xfrm>
                <a:off x="7012695" y="1007389"/>
                <a:ext cx="3155485" cy="342219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8167606" y="2371240"/>
                <a:ext cx="1830092" cy="12553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6755324" y="3984423"/>
                <a:ext cx="545737" cy="5875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p:cNvGrpSpPr/>
            <p:nvPr/>
          </p:nvGrpSpPr>
          <p:grpSpPr>
            <a:xfrm>
              <a:off x="8167605" y="3853858"/>
              <a:ext cx="1593701" cy="1527087"/>
              <a:chOff x="8167605" y="3853858"/>
              <a:chExt cx="1593701" cy="1527087"/>
            </a:xfrm>
          </p:grpSpPr>
          <p:cxnSp>
            <p:nvCxnSpPr>
              <p:cNvPr id="25" name="Straight Arrow Connector 24"/>
              <p:cNvCxnSpPr/>
              <p:nvPr/>
            </p:nvCxnSpPr>
            <p:spPr>
              <a:xfrm>
                <a:off x="8858575" y="3853858"/>
                <a:ext cx="1" cy="968988"/>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9" name="TextBox 28"/>
                  <p:cNvSpPr txBox="1"/>
                  <p:nvPr/>
                </p:nvSpPr>
                <p:spPr>
                  <a:xfrm>
                    <a:off x="8167605" y="4837586"/>
                    <a:ext cx="1593701" cy="54335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0" i="1" smtClean="0">
                              <a:solidFill>
                                <a:srgbClr val="FF0000"/>
                              </a:solidFill>
                              <a:latin typeface="Cambria Math" panose="02040503050406030204" pitchFamily="18" charset="0"/>
                            </a:rPr>
                            <m:t>𝑊</m:t>
                          </m:r>
                          <m:r>
                            <a:rPr lang="en-US" sz="1600" b="0" i="1" smtClean="0">
                              <a:solidFill>
                                <a:srgbClr val="FF0000"/>
                              </a:solidFill>
                              <a:latin typeface="Cambria Math" panose="02040503050406030204" pitchFamily="18" charset="0"/>
                            </a:rPr>
                            <m:t>=49 </m:t>
                          </m:r>
                          <m:r>
                            <a:rPr lang="en-US" sz="1600" b="0" i="1" smtClean="0">
                              <a:solidFill>
                                <a:srgbClr val="FF0000"/>
                              </a:solidFill>
                              <a:latin typeface="Cambria Math" panose="02040503050406030204" pitchFamily="18" charset="0"/>
                            </a:rPr>
                            <m:t>𝑁</m:t>
                          </m:r>
                        </m:oMath>
                      </m:oMathPara>
                    </a14:m>
                    <a:endParaRPr lang="en-US" sz="1600" dirty="0">
                      <a:solidFill>
                        <a:srgbClr val="FF000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8167605" y="4837586"/>
                    <a:ext cx="1593701" cy="543359"/>
                  </a:xfrm>
                  <a:prstGeom prst="rect">
                    <a:avLst/>
                  </a:prstGeom>
                  <a:blipFill>
                    <a:blip r:embed="rId7"/>
                    <a:stretch>
                      <a:fillRect/>
                    </a:stretch>
                  </a:blipFill>
                </p:spPr>
                <p:txBody>
                  <a:bodyPr/>
                  <a:lstStyle/>
                  <a:p>
                    <a:r>
                      <a:rPr lang="en-US">
                        <a:noFill/>
                      </a:rPr>
                      <a:t> </a:t>
                    </a:r>
                  </a:p>
                </p:txBody>
              </p:sp>
            </mc:Fallback>
          </mc:AlternateContent>
        </p:grpSp>
        <p:grpSp>
          <p:nvGrpSpPr>
            <p:cNvPr id="31" name="Group 30"/>
            <p:cNvGrpSpPr/>
            <p:nvPr/>
          </p:nvGrpSpPr>
          <p:grpSpPr>
            <a:xfrm>
              <a:off x="7843434" y="2537969"/>
              <a:ext cx="606142" cy="1265935"/>
              <a:chOff x="7712992" y="4829597"/>
              <a:chExt cx="606142" cy="1265935"/>
            </a:xfrm>
          </p:grpSpPr>
          <p:cxnSp>
            <p:nvCxnSpPr>
              <p:cNvPr id="33" name="Straight Arrow Connector 32"/>
              <p:cNvCxnSpPr/>
              <p:nvPr/>
            </p:nvCxnSpPr>
            <p:spPr>
              <a:xfrm flipV="1">
                <a:off x="7712992" y="4933377"/>
                <a:ext cx="0" cy="1162155"/>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4" name="TextBox 33"/>
                  <p:cNvSpPr txBox="1"/>
                  <p:nvPr/>
                </p:nvSpPr>
                <p:spPr>
                  <a:xfrm>
                    <a:off x="7857770" y="4829597"/>
                    <a:ext cx="461364" cy="400110"/>
                  </a:xfrm>
                  <a:prstGeom prst="rect">
                    <a:avLst/>
                  </a:prstGeom>
                  <a:solidFill>
                    <a:schemeClr val="bg1"/>
                  </a:solid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𝐹</m:t>
                              </m:r>
                            </m:e>
                            <m:sub>
                              <m:r>
                                <a:rPr lang="en-US" sz="2000" b="0" i="1" smtClean="0">
                                  <a:solidFill>
                                    <a:srgbClr val="FF0000"/>
                                  </a:solidFill>
                                  <a:latin typeface="Cambria Math" panose="02040503050406030204" pitchFamily="18" charset="0"/>
                                </a:rPr>
                                <m:t>𝐵</m:t>
                              </m:r>
                            </m:sub>
                          </m:sSub>
                        </m:oMath>
                      </m:oMathPara>
                    </a14:m>
                    <a:endParaRPr lang="en-US" sz="2000" dirty="0">
                      <a:solidFill>
                        <a:srgbClr val="FF0000"/>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7857770" y="4829597"/>
                    <a:ext cx="461364" cy="400110"/>
                  </a:xfrm>
                  <a:prstGeom prst="rect">
                    <a:avLst/>
                  </a:prstGeom>
                  <a:blipFill>
                    <a:blip r:embed="rId8"/>
                    <a:stretch>
                      <a:fillRect r="-11667" b="-60976"/>
                    </a:stretch>
                  </a:blipFill>
                </p:spPr>
                <p:txBody>
                  <a:bodyPr/>
                  <a:lstStyle/>
                  <a:p>
                    <a:r>
                      <a:rPr lang="en-US">
                        <a:noFill/>
                      </a:rPr>
                      <a:t> </a:t>
                    </a:r>
                  </a:p>
                </p:txBody>
              </p:sp>
            </mc:Fallback>
          </mc:AlternateContent>
        </p:grpSp>
        <p:cxnSp>
          <p:nvCxnSpPr>
            <p:cNvPr id="36" name="Straight Arrow Connector 35"/>
            <p:cNvCxnSpPr/>
            <p:nvPr/>
          </p:nvCxnSpPr>
          <p:spPr>
            <a:xfrm>
              <a:off x="7530439" y="3860925"/>
              <a:ext cx="0" cy="976123"/>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7" name="TextBox 36"/>
                <p:cNvSpPr txBox="1"/>
                <p:nvPr/>
              </p:nvSpPr>
              <p:spPr>
                <a:xfrm>
                  <a:off x="7095240" y="4622142"/>
                  <a:ext cx="32051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𝐹</m:t>
                            </m:r>
                          </m:e>
                          <m:sub>
                            <m:r>
                              <a:rPr lang="en-US" sz="2000" b="0" i="1" smtClean="0">
                                <a:solidFill>
                                  <a:srgbClr val="FF0000"/>
                                </a:solidFill>
                                <a:latin typeface="Cambria Math" panose="02040503050406030204" pitchFamily="18" charset="0"/>
                              </a:rPr>
                              <m:t>𝐸</m:t>
                            </m:r>
                          </m:sub>
                        </m:sSub>
                      </m:oMath>
                    </m:oMathPara>
                  </a14:m>
                  <a:endParaRPr lang="en-US" sz="2000" dirty="0">
                    <a:solidFill>
                      <a:srgbClr val="FF0000"/>
                    </a:solidFill>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7095240" y="4622142"/>
                  <a:ext cx="320510" cy="400110"/>
                </a:xfrm>
                <a:prstGeom prst="rect">
                  <a:avLst/>
                </a:prstGeom>
                <a:blipFill>
                  <a:blip r:embed="rId9"/>
                  <a:stretch>
                    <a:fillRect r="-59524" b="-60976"/>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graphicFrame>
            <p:nvGraphicFramePr>
              <p:cNvPr id="40" name="Table 39"/>
              <p:cNvGraphicFramePr>
                <a:graphicFrameLocks noGrp="1"/>
              </p:cNvGraphicFramePr>
              <p:nvPr>
                <p:extLst>
                  <p:ext uri="{D42A27DB-BD31-4B8C-83A1-F6EECF244321}">
                    <p14:modId xmlns:p14="http://schemas.microsoft.com/office/powerpoint/2010/main" val="1019491685"/>
                  </p:ext>
                </p:extLst>
              </p:nvPr>
            </p:nvGraphicFramePr>
            <p:xfrm>
              <a:off x="7902408" y="637887"/>
              <a:ext cx="4004723" cy="1315443"/>
            </p:xfrm>
            <a:graphic>
              <a:graphicData uri="http://schemas.openxmlformats.org/drawingml/2006/table">
                <a:tbl>
                  <a:tblPr>
                    <a:tableStyleId>{5C22544A-7EE6-4342-B048-85BDC9FD1C3A}</a:tableStyleId>
                  </a:tblPr>
                  <a:tblGrid>
                    <a:gridCol w="4004723">
                      <a:extLst>
                        <a:ext uri="{9D8B030D-6E8A-4147-A177-3AD203B41FA5}">
                          <a16:colId xmlns:a16="http://schemas.microsoft.com/office/drawing/2014/main" val="2431655905"/>
                        </a:ext>
                      </a:extLst>
                    </a:gridCol>
                  </a:tblGrid>
                  <a:tr h="1315443">
                    <a:tc>
                      <a:txBody>
                        <a:bodyPr/>
                        <a:lstStyle/>
                        <a:p>
                          <a:pPr marL="0" marR="0">
                            <a:lnSpc>
                              <a:spcPct val="150000"/>
                            </a:lnSpc>
                            <a:spcBef>
                              <a:spcPts val="0"/>
                            </a:spcBef>
                            <a:spcAft>
                              <a:spcPts val="0"/>
                            </a:spcAft>
                          </a:pPr>
                          <a14:m>
                            <m:oMath xmlns:m="http://schemas.openxmlformats.org/officeDocument/2006/math">
                              <m:r>
                                <m:rPr>
                                  <m:sty m:val="p"/>
                                </m:rPr>
                                <a:rPr lang="en-US" sz="1800" b="0" i="0" smtClean="0">
                                  <a:effectLst/>
                                  <a:latin typeface="Cambria Math" panose="02040503050406030204" pitchFamily="18" charset="0"/>
                                </a:rPr>
                                <m:t>W</m:t>
                              </m:r>
                              <m:r>
                                <a:rPr lang="en-US" sz="1800" b="0" i="0" smtClean="0">
                                  <a:effectLst/>
                                  <a:latin typeface="Cambria Math" panose="02040503050406030204" pitchFamily="18" charset="0"/>
                                </a:rPr>
                                <m:t>=49 </m:t>
                              </m:r>
                              <m:r>
                                <m:rPr>
                                  <m:sty m:val="p"/>
                                </m:rPr>
                                <a:rPr lang="en-US" sz="1800" b="0" i="0" smtClean="0">
                                  <a:effectLst/>
                                  <a:latin typeface="Cambria Math" panose="02040503050406030204" pitchFamily="18" charset="0"/>
                                </a:rPr>
                                <m:t>N</m:t>
                              </m:r>
                            </m:oMath>
                          </a14:m>
                          <a:r>
                            <a:rPr lang="en-US" sz="1800" i="0" dirty="0">
                              <a:effectLst/>
                            </a:rPr>
                            <a:t>   ,    </a:t>
                          </a: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r</m:t>
                                  </m:r>
                                </m:e>
                                <m:sub>
                                  <m:r>
                                    <m:rPr>
                                      <m:sty m:val="p"/>
                                    </m:rPr>
                                    <a:rPr lang="en-US" sz="1800" b="0" i="0" smtClean="0">
                                      <a:effectLst/>
                                      <a:latin typeface="Cambria Math" panose="02040503050406030204" pitchFamily="18" charset="0"/>
                                    </a:rPr>
                                    <m:t>W</m:t>
                                  </m:r>
                                </m:sub>
                              </m:sSub>
                              <m:r>
                                <a:rPr lang="en-US" sz="1800" b="0" i="0" smtClean="0">
                                  <a:effectLst/>
                                  <a:latin typeface="Cambria Math" panose="02040503050406030204" pitchFamily="18" charset="0"/>
                                </a:rPr>
                                <m:t>=0.25 </m:t>
                              </m:r>
                              <m:r>
                                <m:rPr>
                                  <m:sty m:val="p"/>
                                </m:rPr>
                                <a:rPr lang="en-US" sz="1800" b="0" i="0" smtClean="0">
                                  <a:effectLst/>
                                  <a:latin typeface="Cambria Math" panose="02040503050406030204" pitchFamily="18" charset="0"/>
                                </a:rPr>
                                <m:t>m</m:t>
                              </m:r>
                            </m:oMath>
                          </a14:m>
                          <a:r>
                            <a:rPr lang="en-US" sz="1800" i="0" dirty="0">
                              <a:effectLst/>
                            </a:rPr>
                            <a:t>   ,   </a:t>
                          </a:r>
                          <a14:m>
                            <m:oMath xmlns:m="http://schemas.openxmlformats.org/officeDocument/2006/math">
                              <m:r>
                                <m:rPr>
                                  <m:sty m:val="p"/>
                                </m:rPr>
                                <a:rPr lang="en-US" sz="1800" b="0" i="0" smtClean="0">
                                  <a:effectLst/>
                                  <a:latin typeface="Cambria Math" panose="02040503050406030204" pitchFamily="18" charset="0"/>
                                </a:rPr>
                                <m:t>θ</m:t>
                              </m:r>
                              <m:r>
                                <a:rPr lang="en-US" sz="1800" b="0" i="0" smtClean="0">
                                  <a:effectLst/>
                                  <a:latin typeface="Cambria Math" panose="02040503050406030204" pitchFamily="18" charset="0"/>
                                </a:rPr>
                                <m:t>=90°</m:t>
                              </m:r>
                            </m:oMath>
                          </a14:m>
                          <a:endParaRPr lang="en-US" sz="1800" i="0" dirty="0">
                            <a:effectLst/>
                          </a:endParaRPr>
                        </a:p>
                        <a:p>
                          <a:pPr marL="0" marR="0" lvl="0" indent="0" algn="l" defTabSz="914400" rtl="0" eaLnBrk="1" fontAlgn="auto" latinLnBrk="0" hangingPunct="1">
                            <a:lnSpc>
                              <a:spcPct val="150000"/>
                            </a:lnSpc>
                            <a:spcBef>
                              <a:spcPts val="0"/>
                            </a:spcBef>
                            <a:spcAft>
                              <a:spcPts val="0"/>
                            </a:spcAft>
                            <a:buClrTx/>
                            <a:buSzTx/>
                            <a:buFontTx/>
                            <a:buNone/>
                            <a:tabLst/>
                            <a:defRPr/>
                          </a:pP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F</m:t>
                                  </m:r>
                                </m:e>
                                <m:sub>
                                  <m:r>
                                    <m:rPr>
                                      <m:sty m:val="p"/>
                                    </m:rPr>
                                    <a:rPr lang="en-US" sz="1800" b="0" i="0" smtClean="0">
                                      <a:effectLst/>
                                      <a:latin typeface="Cambria Math" panose="02040503050406030204" pitchFamily="18" charset="0"/>
                                    </a:rPr>
                                    <m:t>B</m:t>
                                  </m:r>
                                </m:sub>
                              </m:sSub>
                              <m:r>
                                <a:rPr lang="en-US" sz="1800" b="0" i="0" smtClean="0">
                                  <a:effectLst/>
                                  <a:latin typeface="Cambria Math" panose="02040503050406030204" pitchFamily="18" charset="0"/>
                                </a:rPr>
                                <m:t>= ?</m:t>
                              </m:r>
                            </m:oMath>
                          </a14:m>
                          <a:r>
                            <a:rPr lang="en-US" sz="1800" i="0" dirty="0">
                              <a:effectLst/>
                            </a:rPr>
                            <a:t>          ,    </a:t>
                          </a: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r</m:t>
                                  </m:r>
                                </m:e>
                                <m:sub>
                                  <m:r>
                                    <m:rPr>
                                      <m:sty m:val="p"/>
                                    </m:rPr>
                                    <a:rPr lang="en-US" sz="1800" b="0" i="0" smtClean="0">
                                      <a:effectLst/>
                                      <a:latin typeface="Cambria Math" panose="02040503050406030204" pitchFamily="18" charset="0"/>
                                    </a:rPr>
                                    <m:t>B</m:t>
                                  </m:r>
                                </m:sub>
                              </m:sSub>
                              <m:r>
                                <a:rPr lang="en-US" sz="1800" b="0" i="0" smtClean="0">
                                  <a:effectLst/>
                                  <a:latin typeface="Cambria Math" panose="02040503050406030204" pitchFamily="18" charset="0"/>
                                </a:rPr>
                                <m:t>=0.02 </m:t>
                              </m:r>
                              <m:r>
                                <m:rPr>
                                  <m:sty m:val="p"/>
                                </m:rPr>
                                <a:rPr lang="en-US" sz="1800" b="0" i="0" smtClean="0">
                                  <a:effectLst/>
                                  <a:latin typeface="Cambria Math" panose="02040503050406030204" pitchFamily="18" charset="0"/>
                                </a:rPr>
                                <m:t>m</m:t>
                              </m:r>
                            </m:oMath>
                          </a14:m>
                          <a:r>
                            <a:rPr lang="en-US" sz="1800" i="0" dirty="0">
                              <a:effectLst/>
                            </a:rPr>
                            <a:t>   ,   </a:t>
                          </a:r>
                          <a14:m>
                            <m:oMath xmlns:m="http://schemas.openxmlformats.org/officeDocument/2006/math">
                              <m:r>
                                <m:rPr>
                                  <m:sty m:val="p"/>
                                </m:rPr>
                                <a:rPr lang="en-US" sz="1800" b="0" i="0" smtClean="0">
                                  <a:effectLst/>
                                  <a:latin typeface="Cambria Math" panose="02040503050406030204" pitchFamily="18" charset="0"/>
                                </a:rPr>
                                <m:t>θ</m:t>
                              </m:r>
                              <m:r>
                                <a:rPr lang="en-US" sz="1800" b="0" i="0" smtClean="0">
                                  <a:effectLst/>
                                  <a:latin typeface="Cambria Math" panose="02040503050406030204" pitchFamily="18" charset="0"/>
                                </a:rPr>
                                <m:t>=90°</m:t>
                              </m:r>
                            </m:oMath>
                          </a14:m>
                          <a:endParaRPr lang="en-US" sz="1800" i="0" dirty="0">
                            <a:effectLst/>
                          </a:endParaRPr>
                        </a:p>
                        <a:p>
                          <a:pPr marL="0" marR="0" lvl="0" indent="0" algn="l" defTabSz="914400" rtl="0" eaLnBrk="1" fontAlgn="auto" latinLnBrk="0" hangingPunct="1">
                            <a:lnSpc>
                              <a:spcPct val="150000"/>
                            </a:lnSpc>
                            <a:spcBef>
                              <a:spcPts val="0"/>
                            </a:spcBef>
                            <a:spcAft>
                              <a:spcPts val="0"/>
                            </a:spcAft>
                            <a:buClrTx/>
                            <a:buSzTx/>
                            <a:buFontTx/>
                            <a:buNone/>
                            <a:tabLst/>
                            <a:defRPr/>
                          </a:pP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F</m:t>
                                  </m:r>
                                </m:e>
                                <m:sub>
                                  <m:r>
                                    <m:rPr>
                                      <m:sty m:val="p"/>
                                    </m:rPr>
                                    <a:rPr lang="en-US" sz="1800" b="0" i="0" smtClean="0">
                                      <a:effectLst/>
                                      <a:latin typeface="Cambria Math" panose="02040503050406030204" pitchFamily="18" charset="0"/>
                                    </a:rPr>
                                    <m:t>E</m:t>
                                  </m:r>
                                </m:sub>
                              </m:sSub>
                              <m:r>
                                <a:rPr lang="en-US" sz="1800" b="0" i="0" smtClean="0">
                                  <a:effectLst/>
                                  <a:latin typeface="Cambria Math" panose="02040503050406030204" pitchFamily="18" charset="0"/>
                                </a:rPr>
                                <m:t>= ?</m:t>
                              </m:r>
                            </m:oMath>
                          </a14:m>
                          <a:r>
                            <a:rPr lang="en-US" sz="1800" i="0" dirty="0">
                              <a:effectLst/>
                            </a:rPr>
                            <a:t>          ,    </a:t>
                          </a: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r</m:t>
                                  </m:r>
                                </m:e>
                                <m:sub>
                                  <m:r>
                                    <m:rPr>
                                      <m:sty m:val="p"/>
                                    </m:rPr>
                                    <a:rPr lang="en-US" sz="1800" b="0" i="0" smtClean="0">
                                      <a:effectLst/>
                                      <a:latin typeface="Cambria Math" panose="02040503050406030204" pitchFamily="18" charset="0"/>
                                    </a:rPr>
                                    <m:t>E</m:t>
                                  </m:r>
                                </m:sub>
                              </m:sSub>
                              <m:r>
                                <a:rPr lang="en-US" sz="1800" b="0" i="0" smtClean="0">
                                  <a:effectLst/>
                                  <a:latin typeface="Cambria Math" panose="02040503050406030204" pitchFamily="18" charset="0"/>
                                </a:rPr>
                                <m:t>=0</m:t>
                              </m:r>
                            </m:oMath>
                          </a14:m>
                          <a:r>
                            <a:rPr lang="en-US" sz="1800" i="0" dirty="0">
                              <a:effectLst/>
                            </a:rPr>
                            <a:t>      </a:t>
                          </a:r>
                          <a:r>
                            <a:rPr lang="en-US" sz="1800" i="0" dirty="0">
                              <a:solidFill>
                                <a:schemeClr val="bg1">
                                  <a:lumMod val="50000"/>
                                </a:schemeClr>
                              </a:solidFill>
                              <a:effectLst/>
                            </a:rPr>
                            <a:t>i.e. </a:t>
                          </a:r>
                          <a14:m>
                            <m:oMath xmlns:m="http://schemas.openxmlformats.org/officeDocument/2006/math">
                              <m:sSub>
                                <m:sSubPr>
                                  <m:ctrlPr>
                                    <a:rPr lang="en-US" sz="1800" b="0" i="1" smtClean="0">
                                      <a:solidFill>
                                        <a:schemeClr val="bg1">
                                          <a:lumMod val="50000"/>
                                        </a:schemeClr>
                                      </a:solidFill>
                                      <a:effectLst/>
                                      <a:latin typeface="Cambria Math" panose="02040503050406030204" pitchFamily="18" charset="0"/>
                                    </a:rPr>
                                  </m:ctrlPr>
                                </m:sSubPr>
                                <m:e>
                                  <m:r>
                                    <m:rPr>
                                      <m:sty m:val="p"/>
                                    </m:rPr>
                                    <a:rPr lang="en-US" sz="1800" b="0" i="0" smtClean="0">
                                      <a:solidFill>
                                        <a:schemeClr val="bg1">
                                          <a:lumMod val="50000"/>
                                        </a:schemeClr>
                                      </a:solidFill>
                                      <a:effectLst/>
                                      <a:latin typeface="Cambria Math" panose="02040503050406030204" pitchFamily="18" charset="0"/>
                                    </a:rPr>
                                    <m:t>τ</m:t>
                                  </m:r>
                                </m:e>
                                <m:sub>
                                  <m:r>
                                    <m:rPr>
                                      <m:sty m:val="p"/>
                                    </m:rPr>
                                    <a:rPr lang="en-US" sz="1800" b="0" i="0" smtClean="0">
                                      <a:solidFill>
                                        <a:schemeClr val="bg1">
                                          <a:lumMod val="50000"/>
                                        </a:schemeClr>
                                      </a:solidFill>
                                      <a:effectLst/>
                                      <a:latin typeface="Cambria Math" panose="02040503050406030204" pitchFamily="18" charset="0"/>
                                    </a:rPr>
                                    <m:t>E</m:t>
                                  </m:r>
                                </m:sub>
                              </m:sSub>
                            </m:oMath>
                          </a14:m>
                          <a:r>
                            <a:rPr lang="en-US" sz="1800" i="0" dirty="0">
                              <a:solidFill>
                                <a:schemeClr val="bg1">
                                  <a:lumMod val="50000"/>
                                </a:schemeClr>
                              </a:solidFill>
                              <a:effectLst/>
                            </a:rPr>
                            <a:t> = 0</a:t>
                          </a:r>
                          <a:endParaRPr lang="en-US" sz="1800" i="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40" name="Table 39"/>
              <p:cNvGraphicFramePr>
                <a:graphicFrameLocks noGrp="1"/>
              </p:cNvGraphicFramePr>
              <p:nvPr>
                <p:extLst>
                  <p:ext uri="{D42A27DB-BD31-4B8C-83A1-F6EECF244321}">
                    <p14:modId xmlns:p14="http://schemas.microsoft.com/office/powerpoint/2010/main" val="1019491685"/>
                  </p:ext>
                </p:extLst>
              </p:nvPr>
            </p:nvGraphicFramePr>
            <p:xfrm>
              <a:off x="7902408" y="637887"/>
              <a:ext cx="4004723" cy="1315443"/>
            </p:xfrm>
            <a:graphic>
              <a:graphicData uri="http://schemas.openxmlformats.org/drawingml/2006/table">
                <a:tbl>
                  <a:tblPr>
                    <a:tableStyleId>{5C22544A-7EE6-4342-B048-85BDC9FD1C3A}</a:tableStyleId>
                  </a:tblPr>
                  <a:tblGrid>
                    <a:gridCol w="4004723">
                      <a:extLst>
                        <a:ext uri="{9D8B030D-6E8A-4147-A177-3AD203B41FA5}">
                          <a16:colId xmlns:a16="http://schemas.microsoft.com/office/drawing/2014/main" val="2431655905"/>
                        </a:ext>
                      </a:extLst>
                    </a:gridCol>
                  </a:tblGrid>
                  <a:tr h="1315443">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10"/>
                          <a:stretch>
                            <a:fillRect l="-152" t="-461" r="-304" b="-1382"/>
                          </a:stretch>
                        </a:blipFill>
                      </a:tcPr>
                    </a:tc>
                    <a:extLst>
                      <a:ext uri="{0D108BD9-81ED-4DB2-BD59-A6C34878D82A}">
                        <a16:rowId xmlns:a16="http://schemas.microsoft.com/office/drawing/2014/main" val="154341871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0" name="Table 19"/>
              <p:cNvGraphicFramePr>
                <a:graphicFrameLocks noGrp="1"/>
              </p:cNvGraphicFramePr>
              <p:nvPr>
                <p:extLst>
                  <p:ext uri="{D42A27DB-BD31-4B8C-83A1-F6EECF244321}">
                    <p14:modId xmlns:p14="http://schemas.microsoft.com/office/powerpoint/2010/main" val="2207151072"/>
                  </p:ext>
                </p:extLst>
              </p:nvPr>
            </p:nvGraphicFramePr>
            <p:xfrm>
              <a:off x="6052681" y="3400219"/>
              <a:ext cx="5229416" cy="2851321"/>
            </p:xfrm>
            <a:graphic>
              <a:graphicData uri="http://schemas.openxmlformats.org/drawingml/2006/table">
                <a:tbl>
                  <a:tblPr>
                    <a:tableStyleId>{5C22544A-7EE6-4342-B048-85BDC9FD1C3A}</a:tableStyleId>
                  </a:tblPr>
                  <a:tblGrid>
                    <a:gridCol w="5229416">
                      <a:extLst>
                        <a:ext uri="{9D8B030D-6E8A-4147-A177-3AD203B41FA5}">
                          <a16:colId xmlns:a16="http://schemas.microsoft.com/office/drawing/2014/main" val="2431655905"/>
                        </a:ext>
                      </a:extLst>
                    </a:gridCol>
                  </a:tblGrid>
                  <a:tr h="2851321">
                    <a:tc>
                      <a:txBody>
                        <a:bodyPr/>
                        <a:lstStyle/>
                        <a:p>
                          <a:pPr>
                            <a:lnSpc>
                              <a:spcPct val="150000"/>
                            </a:lnSpc>
                            <a:spcAft>
                              <a:spcPts val="600"/>
                            </a:spcAft>
                          </a:pPr>
                          <a:r>
                            <a:rPr lang="en-US" sz="2200" b="0" i="0" dirty="0"/>
                            <a:t>sum of </a:t>
                          </a:r>
                          <a14:m>
                            <m:oMath xmlns:m="http://schemas.openxmlformats.org/officeDocument/2006/math">
                              <m:r>
                                <m:rPr>
                                  <m:sty m:val="p"/>
                                </m:rPr>
                                <a:rPr lang="en-US" sz="2200" b="0" i="0" smtClean="0">
                                  <a:latin typeface="Cambria Math" panose="02040503050406030204" pitchFamily="18" charset="0"/>
                                </a:rPr>
                                <m:t>τ</m:t>
                              </m:r>
                            </m:oMath>
                          </a14:m>
                          <a:r>
                            <a:rPr lang="en-US" sz="2200" i="0" dirty="0"/>
                            <a:t> = 0: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τ</m:t>
                                  </m:r>
                                </m:e>
                                <m:sub>
                                  <m:r>
                                    <m:rPr>
                                      <m:sty m:val="p"/>
                                    </m:rPr>
                                    <a:rPr lang="en-US" sz="2200" b="0" i="0" smtClean="0">
                                      <a:latin typeface="Cambria Math" panose="02040503050406030204" pitchFamily="18" charset="0"/>
                                    </a:rPr>
                                    <m:t>B</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τ</m:t>
                                  </m:r>
                                </m:e>
                                <m:sub>
                                  <m:r>
                                    <m:rPr>
                                      <m:sty m:val="p"/>
                                    </m:rPr>
                                    <a:rPr lang="en-US" sz="2200" b="0" i="0" smtClean="0">
                                      <a:latin typeface="Cambria Math" panose="02040503050406030204" pitchFamily="18" charset="0"/>
                                    </a:rPr>
                                    <m:t>W</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τ</m:t>
                                  </m:r>
                                </m:e>
                                <m:sub>
                                  <m:r>
                                    <m:rPr>
                                      <m:sty m:val="p"/>
                                    </m:rPr>
                                    <a:rPr lang="en-US" sz="2200" b="0" i="0" smtClean="0">
                                      <a:latin typeface="Cambria Math" panose="02040503050406030204" pitchFamily="18" charset="0"/>
                                    </a:rPr>
                                    <m:t>E</m:t>
                                  </m:r>
                                </m:sub>
                              </m:sSub>
                              <m:r>
                                <a:rPr lang="en-US" sz="2200" b="0" i="0" smtClean="0">
                                  <a:latin typeface="Cambria Math" panose="02040503050406030204" pitchFamily="18" charset="0"/>
                                </a:rPr>
                                <m:t>=0</m:t>
                              </m:r>
                            </m:oMath>
                          </a14:m>
                          <a:endParaRPr lang="en-US" sz="2200" i="0" dirty="0"/>
                        </a:p>
                        <a:p>
                          <a:pPr marL="0" marR="0" lvl="0" indent="0" algn="l" defTabSz="914400" rtl="0" eaLnBrk="1" fontAlgn="auto" latinLnBrk="0" hangingPunct="1">
                            <a:lnSpc>
                              <a:spcPct val="150000"/>
                            </a:lnSpc>
                            <a:spcBef>
                              <a:spcPts val="0"/>
                            </a:spcBef>
                            <a:spcAft>
                              <a:spcPts val="600"/>
                            </a:spcAft>
                            <a:buClrTx/>
                            <a:buSzTx/>
                            <a:buFontTx/>
                            <a:buNone/>
                            <a:tabLst/>
                            <a:defRPr/>
                          </a:pPr>
                          <a14:m>
                            <m:oMath xmlns:m="http://schemas.openxmlformats.org/officeDocument/2006/math">
                              <m:r>
                                <a:rPr lang="en-US" sz="2200" b="0" i="0" smtClean="0">
                                  <a:latin typeface="Cambria Math" panose="02040503050406030204" pitchFamily="18" charset="0"/>
                                </a:rPr>
                                <m:t>⇒  −</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B</m:t>
                                  </m:r>
                                </m:sub>
                              </m:sSub>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r</m:t>
                                  </m:r>
                                </m:e>
                                <m:sub>
                                  <m:r>
                                    <m:rPr>
                                      <m:sty m:val="p"/>
                                    </m:rPr>
                                    <a:rPr lang="en-US" sz="2200" b="0" i="0" smtClean="0">
                                      <a:latin typeface="Cambria Math" panose="02040503050406030204" pitchFamily="18" charset="0"/>
                                    </a:rPr>
                                    <m:t>B</m:t>
                                  </m:r>
                                </m:sub>
                              </m:sSub>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0" smtClean="0">
                                      <a:latin typeface="Cambria Math" panose="02040503050406030204" pitchFamily="18" charset="0"/>
                                    </a:rPr>
                                    <m:t>90°</m:t>
                                  </m:r>
                                </m:e>
                              </m:func>
                            </m:oMath>
                          </a14:m>
                          <a:r>
                            <a:rPr lang="en-US" sz="2200" i="0" dirty="0"/>
                            <a:t> </a:t>
                          </a:r>
                          <a14:m>
                            <m:oMath xmlns:m="http://schemas.openxmlformats.org/officeDocument/2006/math">
                              <m:r>
                                <a:rPr lang="en-US" sz="2200" i="0" dirty="0" smtClean="0">
                                  <a:latin typeface="Cambria Math" panose="02040503050406030204" pitchFamily="18" charset="0"/>
                                </a:rPr>
                                <m:t>+</m:t>
                              </m:r>
                              <m:r>
                                <a:rPr lang="en-US" sz="2200" b="0" i="1" smtClean="0">
                                  <a:latin typeface="Cambria Math" panose="02040503050406030204" pitchFamily="18" charset="0"/>
                                </a:rPr>
                                <m:t>𝑊</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r</m:t>
                                  </m:r>
                                </m:e>
                                <m:sub>
                                  <m:r>
                                    <m:rPr>
                                      <m:sty m:val="p"/>
                                    </m:rPr>
                                    <a:rPr lang="en-US" sz="2200" b="0" i="0" smtClean="0">
                                      <a:latin typeface="Cambria Math" panose="02040503050406030204" pitchFamily="18" charset="0"/>
                                    </a:rPr>
                                    <m:t>W</m:t>
                                  </m:r>
                                </m:sub>
                              </m:sSub>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0" smtClean="0">
                                      <a:latin typeface="Cambria Math" panose="02040503050406030204" pitchFamily="18" charset="0"/>
                                    </a:rPr>
                                    <m:t>90°</m:t>
                                  </m:r>
                                </m:e>
                              </m:func>
                              <m:r>
                                <a:rPr lang="en-US" sz="2200" i="0" dirty="0" smtClean="0">
                                  <a:latin typeface="Cambria Math" panose="02040503050406030204" pitchFamily="18" charset="0"/>
                                </a:rPr>
                                <m:t>+</m:t>
                              </m:r>
                            </m:oMath>
                          </a14:m>
                          <a:r>
                            <a:rPr lang="en-US" sz="2200" i="0" dirty="0"/>
                            <a:t> </a:t>
                          </a:r>
                          <a14:m>
                            <m:oMath xmlns:m="http://schemas.openxmlformats.org/officeDocument/2006/math">
                              <m:r>
                                <a:rPr lang="en-US" sz="2200" i="0" dirty="0" smtClean="0">
                                  <a:latin typeface="Cambria Math" panose="02040503050406030204" pitchFamily="18" charset="0"/>
                                </a:rPr>
                                <m:t>0=0</m:t>
                              </m:r>
                            </m:oMath>
                          </a14:m>
                          <a:endParaRPr lang="en-US" sz="2200" i="0" dirty="0"/>
                        </a:p>
                        <a:p>
                          <a:pPr>
                            <a:lnSpc>
                              <a:spcPct val="15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d>
                                  <m:dPr>
                                    <m:ctrlPr>
                                      <a:rPr lang="en-US" sz="2200" b="0" i="1" smtClean="0">
                                        <a:latin typeface="Cambria Math" panose="02040503050406030204" pitchFamily="18" charset="0"/>
                                      </a:rPr>
                                    </m:ctrlPr>
                                  </m:dPr>
                                  <m:e>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B</m:t>
                                        </m:r>
                                      </m:sub>
                                    </m:sSub>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0.02</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1</m:t>
                                    </m:r>
                                  </m:e>
                                </m:d>
                                <m:r>
                                  <a:rPr lang="en-US" sz="2200" b="0" i="0" smtClean="0">
                                    <a:latin typeface="Cambria Math" panose="02040503050406030204" pitchFamily="18" charset="0"/>
                                  </a:rPr>
                                  <m:t>+</m:t>
                                </m:r>
                                <m:d>
                                  <m:dPr>
                                    <m:ctrlPr>
                                      <a:rPr lang="en-US" sz="2200" b="0" i="1" smtClean="0">
                                        <a:latin typeface="Cambria Math" panose="02040503050406030204" pitchFamily="18" charset="0"/>
                                      </a:rPr>
                                    </m:ctrlPr>
                                  </m:dPr>
                                  <m:e>
                                    <m:r>
                                      <a:rPr lang="en-US" sz="2200" b="0" i="0" smtClean="0">
                                        <a:latin typeface="Cambria Math" panose="02040503050406030204" pitchFamily="18" charset="0"/>
                                      </a:rPr>
                                      <m:t>49</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0.25</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1</m:t>
                                    </m:r>
                                  </m:e>
                                </m:d>
                                <m:r>
                                  <a:rPr lang="en-US" sz="2200" b="0" i="0" smtClean="0">
                                    <a:latin typeface="Cambria Math" panose="02040503050406030204" pitchFamily="18" charset="0"/>
                                  </a:rPr>
                                  <m:t>=0</m:t>
                                </m:r>
                              </m:oMath>
                            </m:oMathPara>
                          </a14:m>
                          <a:endParaRPr lang="en-US" sz="2200" i="0" dirty="0"/>
                        </a:p>
                        <a:p>
                          <a:pPr>
                            <a:lnSpc>
                              <a:spcPct val="15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B</m:t>
                                    </m:r>
                                  </m:sub>
                                </m:sSub>
                                <m:r>
                                  <a:rPr lang="en-US" sz="2200" b="0" i="0"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0" smtClean="0">
                                        <a:latin typeface="Cambria Math" panose="02040503050406030204" pitchFamily="18" charset="0"/>
                                      </a:rPr>
                                      <m:t>49×0.25</m:t>
                                    </m:r>
                                  </m:num>
                                  <m:den>
                                    <m:r>
                                      <a:rPr lang="en-US" sz="2200" b="0" i="0" smtClean="0">
                                        <a:latin typeface="Cambria Math" panose="02040503050406030204" pitchFamily="18" charset="0"/>
                                      </a:rPr>
                                      <m:t>0.02</m:t>
                                    </m:r>
                                  </m:den>
                                </m:f>
                                <m:r>
                                  <a:rPr lang="en-US" sz="2200" b="0" i="0" smtClean="0">
                                    <a:latin typeface="Cambria Math" panose="02040503050406030204" pitchFamily="18" charset="0"/>
                                  </a:rPr>
                                  <m:t>=</m:t>
                                </m:r>
                                <m:r>
                                  <a:rPr lang="en-US" sz="2200" b="1" i="0" smtClean="0">
                                    <a:latin typeface="Cambria Math" panose="02040503050406030204" pitchFamily="18" charset="0"/>
                                  </a:rPr>
                                  <m:t>𝟔𝟏𝟐</m:t>
                                </m:r>
                                <m:r>
                                  <a:rPr lang="en-US" sz="2200" b="1" i="0" smtClean="0">
                                    <a:latin typeface="Cambria Math" panose="02040503050406030204" pitchFamily="18" charset="0"/>
                                  </a:rPr>
                                  <m:t>.</m:t>
                                </m:r>
                                <m:r>
                                  <a:rPr lang="en-US" sz="2200" b="1" i="0" smtClean="0">
                                    <a:latin typeface="Cambria Math" panose="02040503050406030204" pitchFamily="18" charset="0"/>
                                  </a:rPr>
                                  <m:t>𝟓</m:t>
                                </m:r>
                                <m:r>
                                  <a:rPr lang="en-US" sz="2200" b="1" i="0" smtClean="0">
                                    <a:latin typeface="Cambria Math" panose="02040503050406030204" pitchFamily="18" charset="0"/>
                                  </a:rPr>
                                  <m:t> </m:t>
                                </m:r>
                                <m:r>
                                  <a:rPr lang="en-US" sz="2200" b="1" i="0" smtClean="0">
                                    <a:latin typeface="Cambria Math" panose="02040503050406030204" pitchFamily="18" charset="0"/>
                                  </a:rPr>
                                  <m:t>𝐍</m:t>
                                </m:r>
                              </m:oMath>
                            </m:oMathPara>
                          </a14:m>
                          <a:endParaRPr lang="en-US" sz="2200" b="1" i="0"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20" name="Table 19"/>
              <p:cNvGraphicFramePr>
                <a:graphicFrameLocks noGrp="1"/>
              </p:cNvGraphicFramePr>
              <p:nvPr>
                <p:extLst>
                  <p:ext uri="{D42A27DB-BD31-4B8C-83A1-F6EECF244321}">
                    <p14:modId xmlns:p14="http://schemas.microsoft.com/office/powerpoint/2010/main" val="2207151072"/>
                  </p:ext>
                </p:extLst>
              </p:nvPr>
            </p:nvGraphicFramePr>
            <p:xfrm>
              <a:off x="6052681" y="3400219"/>
              <a:ext cx="5229416" cy="2851321"/>
            </p:xfrm>
            <a:graphic>
              <a:graphicData uri="http://schemas.openxmlformats.org/drawingml/2006/table">
                <a:tbl>
                  <a:tblPr>
                    <a:tableStyleId>{5C22544A-7EE6-4342-B048-85BDC9FD1C3A}</a:tableStyleId>
                  </a:tblPr>
                  <a:tblGrid>
                    <a:gridCol w="5229416">
                      <a:extLst>
                        <a:ext uri="{9D8B030D-6E8A-4147-A177-3AD203B41FA5}">
                          <a16:colId xmlns:a16="http://schemas.microsoft.com/office/drawing/2014/main" val="2431655905"/>
                        </a:ext>
                      </a:extLst>
                    </a:gridCol>
                  </a:tblGrid>
                  <a:tr h="2851321">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11"/>
                          <a:stretch>
                            <a:fillRect l="-116" t="-213" r="-233" b="-426"/>
                          </a:stretch>
                        </a:blipFill>
                      </a:tcPr>
                    </a:tc>
                    <a:extLst>
                      <a:ext uri="{0D108BD9-81ED-4DB2-BD59-A6C34878D82A}">
                        <a16:rowId xmlns:a16="http://schemas.microsoft.com/office/drawing/2014/main" val="1543418714"/>
                      </a:ext>
                    </a:extLst>
                  </a:tr>
                </a:tbl>
              </a:graphicData>
            </a:graphic>
          </p:graphicFrame>
        </mc:Fallback>
      </mc:AlternateContent>
    </p:spTree>
    <p:custDataLst>
      <p:tags r:id="rId1"/>
    </p:custDataLst>
    <p:extLst>
      <p:ext uri="{BB962C8B-B14F-4D97-AF65-F5344CB8AC3E}">
        <p14:creationId xmlns:p14="http://schemas.microsoft.com/office/powerpoint/2010/main" val="28820167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 6 [3]: Human Arm</a:t>
            </a:r>
          </a:p>
        </p:txBody>
      </p:sp>
      <p:graphicFrame>
        <p:nvGraphicFramePr>
          <p:cNvPr id="2" name="Table 1"/>
          <p:cNvGraphicFramePr>
            <a:graphicFrameLocks noGrp="1"/>
          </p:cNvGraphicFramePr>
          <p:nvPr>
            <p:extLst>
              <p:ext uri="{D42A27DB-BD31-4B8C-83A1-F6EECF244321}">
                <p14:modId xmlns:p14="http://schemas.microsoft.com/office/powerpoint/2010/main" val="4222330958"/>
              </p:ext>
            </p:extLst>
          </p:nvPr>
        </p:nvGraphicFramePr>
        <p:xfrm>
          <a:off x="694711" y="1295608"/>
          <a:ext cx="4356548" cy="4953000"/>
        </p:xfrm>
        <a:graphic>
          <a:graphicData uri="http://schemas.openxmlformats.org/drawingml/2006/table">
            <a:tbl>
              <a:tblPr>
                <a:tableStyleId>{5C22544A-7EE6-4342-B048-85BDC9FD1C3A}</a:tableStyleId>
              </a:tblPr>
              <a:tblGrid>
                <a:gridCol w="4356548">
                  <a:extLst>
                    <a:ext uri="{9D8B030D-6E8A-4147-A177-3AD203B41FA5}">
                      <a16:colId xmlns:a16="http://schemas.microsoft.com/office/drawing/2014/main" val="2431655905"/>
                    </a:ext>
                  </a:extLst>
                </a:gridCol>
              </a:tblGrid>
              <a:tr h="4897465">
                <a:tc>
                  <a:txBody>
                    <a:bodyPr/>
                    <a:lstStyle/>
                    <a:p>
                      <a:pPr>
                        <a:spcAft>
                          <a:spcPts val="600"/>
                        </a:spcAft>
                      </a:pPr>
                      <a:r>
                        <a:rPr lang="en-US" sz="2000" kern="1200" dirty="0">
                          <a:solidFill>
                            <a:schemeClr val="dk1"/>
                          </a:solidFill>
                          <a:effectLst/>
                          <a:latin typeface="+mn-lt"/>
                          <a:ea typeface="+mn-ea"/>
                          <a:cs typeface="+mn-cs"/>
                        </a:rPr>
                        <a:t>The</a:t>
                      </a:r>
                      <a:r>
                        <a:rPr lang="en-US" sz="2000" kern="1200" baseline="0" dirty="0">
                          <a:solidFill>
                            <a:schemeClr val="dk1"/>
                          </a:solidFill>
                          <a:effectLst/>
                          <a:latin typeface="+mn-lt"/>
                          <a:ea typeface="+mn-ea"/>
                          <a:cs typeface="+mn-cs"/>
                        </a:rPr>
                        <a:t> lower arm is supported by forces from the bicep and elbow muscles. The elbow is located at the end of the lower arm and the bicep muscle connects to the lower arm very close to the elbow. When the upper arm is vertical and the lower arm is held horizontally at equilibrium, the bicep pulls up on it and the elbow pushes down on it. </a:t>
                      </a:r>
                    </a:p>
                    <a:p>
                      <a:pPr>
                        <a:spcAft>
                          <a:spcPts val="600"/>
                        </a:spcAft>
                      </a:pPr>
                      <a:r>
                        <a:rPr lang="en-US" sz="2000" kern="1200" baseline="0" dirty="0">
                          <a:solidFill>
                            <a:schemeClr val="dk1"/>
                          </a:solidFill>
                          <a:effectLst/>
                          <a:latin typeface="+mn-lt"/>
                          <a:ea typeface="+mn-ea"/>
                          <a:cs typeface="+mn-cs"/>
                        </a:rPr>
                        <a:t>Suppose a lower arm of mass </a:t>
                      </a:r>
                      <a:r>
                        <a:rPr lang="en-US" sz="2000" b="1" kern="1200" baseline="0" dirty="0">
                          <a:solidFill>
                            <a:schemeClr val="dk1"/>
                          </a:solidFill>
                          <a:effectLst/>
                          <a:latin typeface="+mn-lt"/>
                          <a:ea typeface="+mn-ea"/>
                          <a:cs typeface="+mn-cs"/>
                        </a:rPr>
                        <a:t>5 kg </a:t>
                      </a:r>
                      <a:r>
                        <a:rPr lang="en-US" sz="2000" kern="1200" baseline="0" dirty="0">
                          <a:solidFill>
                            <a:schemeClr val="dk1"/>
                          </a:solidFill>
                          <a:effectLst/>
                          <a:latin typeface="+mn-lt"/>
                          <a:ea typeface="+mn-ea"/>
                          <a:cs typeface="+mn-cs"/>
                        </a:rPr>
                        <a:t>has its center-of-mass located </a:t>
                      </a:r>
                      <a:r>
                        <a:rPr lang="en-US" sz="2000" b="1" kern="1200" baseline="0" dirty="0">
                          <a:solidFill>
                            <a:schemeClr val="dk1"/>
                          </a:solidFill>
                          <a:effectLst/>
                          <a:latin typeface="+mn-lt"/>
                          <a:ea typeface="+mn-ea"/>
                          <a:cs typeface="+mn-cs"/>
                        </a:rPr>
                        <a:t>0.25 m </a:t>
                      </a:r>
                      <a:r>
                        <a:rPr lang="en-US" sz="2000" kern="1200" baseline="0" dirty="0">
                          <a:solidFill>
                            <a:schemeClr val="dk1"/>
                          </a:solidFill>
                          <a:effectLst/>
                          <a:latin typeface="+mn-lt"/>
                          <a:ea typeface="+mn-ea"/>
                          <a:cs typeface="+mn-cs"/>
                        </a:rPr>
                        <a:t>from the elbow, and the bicep muscle connects </a:t>
                      </a:r>
                      <a:r>
                        <a:rPr lang="en-US" sz="2000" b="1" kern="1200" baseline="0" dirty="0">
                          <a:solidFill>
                            <a:schemeClr val="dk1"/>
                          </a:solidFill>
                          <a:effectLst/>
                          <a:latin typeface="+mn-lt"/>
                          <a:ea typeface="+mn-ea"/>
                          <a:cs typeface="+mn-cs"/>
                        </a:rPr>
                        <a:t>0.02 m</a:t>
                      </a:r>
                      <a:r>
                        <a:rPr lang="en-US" sz="2000" kern="1200" baseline="0" dirty="0">
                          <a:solidFill>
                            <a:schemeClr val="dk1"/>
                          </a:solidFill>
                          <a:effectLst/>
                          <a:latin typeface="+mn-lt"/>
                          <a:ea typeface="+mn-ea"/>
                          <a:cs typeface="+mn-cs"/>
                        </a:rPr>
                        <a:t> away from the elbow. Find the forces exerted by the elbow and the bicep muscle when the lower arm is held horizontally.</a:t>
                      </a:r>
                      <a:endParaRPr lang="en-US" sz="2000" kern="1200" dirty="0">
                        <a:solidFill>
                          <a:schemeClr val="dk1"/>
                        </a:solidFill>
                        <a:effectLst/>
                        <a:latin typeface="+mn-lt"/>
                        <a:ea typeface="+mn-ea"/>
                        <a:cs typeface="+mn-cs"/>
                      </a:endParaRP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a:xfrm>
            <a:off x="11609314" y="6420358"/>
            <a:ext cx="411997" cy="354416"/>
          </a:xfrm>
        </p:spPr>
        <p:txBody>
          <a:bodyPr/>
          <a:lstStyle/>
          <a:p>
            <a:fld id="{A9A02BFA-1522-4890-AA2B-CDF5F633B528}" type="slidenum">
              <a:rPr lang="en-US" smtClean="0"/>
              <a:t>25</a:t>
            </a:fld>
            <a:endParaRPr lang="en-US"/>
          </a:p>
        </p:txBody>
      </p:sp>
      <p:grpSp>
        <p:nvGrpSpPr>
          <p:cNvPr id="38" name="Group 37"/>
          <p:cNvGrpSpPr/>
          <p:nvPr/>
        </p:nvGrpSpPr>
        <p:grpSpPr>
          <a:xfrm>
            <a:off x="5186906" y="408979"/>
            <a:ext cx="2715502" cy="2837533"/>
            <a:chOff x="6755324" y="826870"/>
            <a:chExt cx="3412856" cy="4554075"/>
          </a:xfrm>
        </p:grpSpPr>
        <p:grpSp>
          <p:nvGrpSpPr>
            <p:cNvPr id="12" name="Group 11"/>
            <p:cNvGrpSpPr/>
            <p:nvPr/>
          </p:nvGrpSpPr>
          <p:grpSpPr>
            <a:xfrm>
              <a:off x="6755324" y="826870"/>
              <a:ext cx="3412856" cy="3564612"/>
              <a:chOff x="6755324" y="1007389"/>
              <a:chExt cx="3412856" cy="3564612"/>
            </a:xfrm>
          </p:grpSpPr>
          <p:pic>
            <p:nvPicPr>
              <p:cNvPr id="1026" name="Picture 2" descr="https://keterehsky.files.wordpress.com/2010/10/clip_image042.jpg"/>
              <p:cNvPicPr>
                <a:picLocks noChangeAspect="1" noChangeArrowheads="1"/>
              </p:cNvPicPr>
              <p:nvPr/>
            </p:nvPicPr>
            <p:blipFill rotWithShape="1">
              <a:blip r:embed="rId4">
                <a:extLst>
                  <a:ext uri="{28A0092B-C50C-407E-A947-70E740481C1C}">
                    <a14:useLocalDpi xmlns:a14="http://schemas.microsoft.com/office/drawing/2010/main" val="0"/>
                  </a:ext>
                </a:extLst>
              </a:blip>
              <a:srcRect l="12803" r="26158" b="34415"/>
              <a:stretch/>
            </p:blipFill>
            <p:spPr bwMode="auto">
              <a:xfrm>
                <a:off x="7012695" y="1007389"/>
                <a:ext cx="3155485" cy="342219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8167606" y="2371240"/>
                <a:ext cx="1830092" cy="12553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6755324" y="3984423"/>
                <a:ext cx="545737" cy="5875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p:cNvGrpSpPr/>
            <p:nvPr/>
          </p:nvGrpSpPr>
          <p:grpSpPr>
            <a:xfrm>
              <a:off x="8167605" y="3853858"/>
              <a:ext cx="1593701" cy="1527087"/>
              <a:chOff x="8167605" y="3853858"/>
              <a:chExt cx="1593701" cy="1527087"/>
            </a:xfrm>
          </p:grpSpPr>
          <p:cxnSp>
            <p:nvCxnSpPr>
              <p:cNvPr id="25" name="Straight Arrow Connector 24"/>
              <p:cNvCxnSpPr/>
              <p:nvPr/>
            </p:nvCxnSpPr>
            <p:spPr>
              <a:xfrm>
                <a:off x="8858575" y="3853858"/>
                <a:ext cx="1" cy="968988"/>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9" name="TextBox 28"/>
                  <p:cNvSpPr txBox="1"/>
                  <p:nvPr/>
                </p:nvSpPr>
                <p:spPr>
                  <a:xfrm>
                    <a:off x="8167605" y="4837586"/>
                    <a:ext cx="1593701" cy="54335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0" i="1" smtClean="0">
                              <a:solidFill>
                                <a:srgbClr val="FF0000"/>
                              </a:solidFill>
                              <a:latin typeface="Cambria Math" panose="02040503050406030204" pitchFamily="18" charset="0"/>
                            </a:rPr>
                            <m:t>𝑊</m:t>
                          </m:r>
                          <m:r>
                            <a:rPr lang="en-US" sz="1600" b="0" i="1" smtClean="0">
                              <a:solidFill>
                                <a:srgbClr val="FF0000"/>
                              </a:solidFill>
                              <a:latin typeface="Cambria Math" panose="02040503050406030204" pitchFamily="18" charset="0"/>
                            </a:rPr>
                            <m:t>=49 </m:t>
                          </m:r>
                          <m:r>
                            <a:rPr lang="en-US" sz="1600" b="0" i="1" smtClean="0">
                              <a:solidFill>
                                <a:srgbClr val="FF0000"/>
                              </a:solidFill>
                              <a:latin typeface="Cambria Math" panose="02040503050406030204" pitchFamily="18" charset="0"/>
                            </a:rPr>
                            <m:t>𝑁</m:t>
                          </m:r>
                        </m:oMath>
                      </m:oMathPara>
                    </a14:m>
                    <a:endParaRPr lang="en-US" sz="1600" dirty="0">
                      <a:solidFill>
                        <a:srgbClr val="FF000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8167605" y="4837586"/>
                    <a:ext cx="1593701" cy="543359"/>
                  </a:xfrm>
                  <a:prstGeom prst="rect">
                    <a:avLst/>
                  </a:prstGeom>
                  <a:blipFill>
                    <a:blip r:embed="rId7"/>
                    <a:stretch>
                      <a:fillRect/>
                    </a:stretch>
                  </a:blipFill>
                </p:spPr>
                <p:txBody>
                  <a:bodyPr/>
                  <a:lstStyle/>
                  <a:p>
                    <a:r>
                      <a:rPr lang="en-US">
                        <a:noFill/>
                      </a:rPr>
                      <a:t> </a:t>
                    </a:r>
                  </a:p>
                </p:txBody>
              </p:sp>
            </mc:Fallback>
          </mc:AlternateContent>
        </p:grpSp>
        <p:grpSp>
          <p:nvGrpSpPr>
            <p:cNvPr id="31" name="Group 30"/>
            <p:cNvGrpSpPr/>
            <p:nvPr/>
          </p:nvGrpSpPr>
          <p:grpSpPr>
            <a:xfrm>
              <a:off x="7843434" y="2537969"/>
              <a:ext cx="606142" cy="1265935"/>
              <a:chOff x="7712992" y="4829597"/>
              <a:chExt cx="606142" cy="1265935"/>
            </a:xfrm>
          </p:grpSpPr>
          <p:cxnSp>
            <p:nvCxnSpPr>
              <p:cNvPr id="33" name="Straight Arrow Connector 32"/>
              <p:cNvCxnSpPr/>
              <p:nvPr/>
            </p:nvCxnSpPr>
            <p:spPr>
              <a:xfrm flipV="1">
                <a:off x="7712992" y="4933377"/>
                <a:ext cx="0" cy="1162155"/>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4" name="TextBox 33"/>
                  <p:cNvSpPr txBox="1"/>
                  <p:nvPr/>
                </p:nvSpPr>
                <p:spPr>
                  <a:xfrm>
                    <a:off x="7857770" y="4829597"/>
                    <a:ext cx="461364" cy="400110"/>
                  </a:xfrm>
                  <a:prstGeom prst="rect">
                    <a:avLst/>
                  </a:prstGeom>
                  <a:solidFill>
                    <a:schemeClr val="bg1"/>
                  </a:solid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𝐹</m:t>
                              </m:r>
                            </m:e>
                            <m:sub>
                              <m:r>
                                <a:rPr lang="en-US" sz="2000" b="0" i="1" smtClean="0">
                                  <a:solidFill>
                                    <a:srgbClr val="FF0000"/>
                                  </a:solidFill>
                                  <a:latin typeface="Cambria Math" panose="02040503050406030204" pitchFamily="18" charset="0"/>
                                </a:rPr>
                                <m:t>𝐵</m:t>
                              </m:r>
                            </m:sub>
                          </m:sSub>
                        </m:oMath>
                      </m:oMathPara>
                    </a14:m>
                    <a:endParaRPr lang="en-US" sz="2000" dirty="0">
                      <a:solidFill>
                        <a:srgbClr val="FF0000"/>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7857770" y="4829597"/>
                    <a:ext cx="461364" cy="400110"/>
                  </a:xfrm>
                  <a:prstGeom prst="rect">
                    <a:avLst/>
                  </a:prstGeom>
                  <a:blipFill>
                    <a:blip r:embed="rId8"/>
                    <a:stretch>
                      <a:fillRect r="-11667" b="-60976"/>
                    </a:stretch>
                  </a:blipFill>
                </p:spPr>
                <p:txBody>
                  <a:bodyPr/>
                  <a:lstStyle/>
                  <a:p>
                    <a:r>
                      <a:rPr lang="en-US">
                        <a:noFill/>
                      </a:rPr>
                      <a:t> </a:t>
                    </a:r>
                  </a:p>
                </p:txBody>
              </p:sp>
            </mc:Fallback>
          </mc:AlternateContent>
        </p:grpSp>
        <p:cxnSp>
          <p:nvCxnSpPr>
            <p:cNvPr id="36" name="Straight Arrow Connector 35"/>
            <p:cNvCxnSpPr/>
            <p:nvPr/>
          </p:nvCxnSpPr>
          <p:spPr>
            <a:xfrm>
              <a:off x="7530439" y="3860925"/>
              <a:ext cx="0" cy="976123"/>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7" name="TextBox 36"/>
                <p:cNvSpPr txBox="1"/>
                <p:nvPr/>
              </p:nvSpPr>
              <p:spPr>
                <a:xfrm>
                  <a:off x="7095240" y="4622142"/>
                  <a:ext cx="32051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𝐹</m:t>
                            </m:r>
                          </m:e>
                          <m:sub>
                            <m:r>
                              <a:rPr lang="en-US" sz="2000" b="0" i="1" smtClean="0">
                                <a:solidFill>
                                  <a:srgbClr val="FF0000"/>
                                </a:solidFill>
                                <a:latin typeface="Cambria Math" panose="02040503050406030204" pitchFamily="18" charset="0"/>
                              </a:rPr>
                              <m:t>𝐸</m:t>
                            </m:r>
                          </m:sub>
                        </m:sSub>
                      </m:oMath>
                    </m:oMathPara>
                  </a14:m>
                  <a:endParaRPr lang="en-US" sz="2000" dirty="0">
                    <a:solidFill>
                      <a:srgbClr val="FF0000"/>
                    </a:solidFill>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7095240" y="4622142"/>
                  <a:ext cx="320510" cy="400110"/>
                </a:xfrm>
                <a:prstGeom prst="rect">
                  <a:avLst/>
                </a:prstGeom>
                <a:blipFill>
                  <a:blip r:embed="rId9"/>
                  <a:stretch>
                    <a:fillRect r="-59524" b="-60976"/>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graphicFrame>
            <p:nvGraphicFramePr>
              <p:cNvPr id="40" name="Table 39"/>
              <p:cNvGraphicFramePr>
                <a:graphicFrameLocks noGrp="1"/>
              </p:cNvGraphicFramePr>
              <p:nvPr>
                <p:extLst/>
              </p:nvPr>
            </p:nvGraphicFramePr>
            <p:xfrm>
              <a:off x="7902408" y="637887"/>
              <a:ext cx="4004723" cy="1315443"/>
            </p:xfrm>
            <a:graphic>
              <a:graphicData uri="http://schemas.openxmlformats.org/drawingml/2006/table">
                <a:tbl>
                  <a:tblPr>
                    <a:tableStyleId>{5C22544A-7EE6-4342-B048-85BDC9FD1C3A}</a:tableStyleId>
                  </a:tblPr>
                  <a:tblGrid>
                    <a:gridCol w="4004723">
                      <a:extLst>
                        <a:ext uri="{9D8B030D-6E8A-4147-A177-3AD203B41FA5}">
                          <a16:colId xmlns:a16="http://schemas.microsoft.com/office/drawing/2014/main" val="2431655905"/>
                        </a:ext>
                      </a:extLst>
                    </a:gridCol>
                  </a:tblGrid>
                  <a:tr h="1315443">
                    <a:tc>
                      <a:txBody>
                        <a:bodyPr/>
                        <a:lstStyle/>
                        <a:p>
                          <a:pPr marL="0" marR="0">
                            <a:lnSpc>
                              <a:spcPct val="150000"/>
                            </a:lnSpc>
                            <a:spcBef>
                              <a:spcPts val="0"/>
                            </a:spcBef>
                            <a:spcAft>
                              <a:spcPts val="0"/>
                            </a:spcAft>
                          </a:pPr>
                          <a14:m>
                            <m:oMath xmlns:m="http://schemas.openxmlformats.org/officeDocument/2006/math">
                              <m:r>
                                <m:rPr>
                                  <m:sty m:val="p"/>
                                </m:rPr>
                                <a:rPr lang="en-US" sz="1800" b="0" i="0" smtClean="0">
                                  <a:effectLst/>
                                  <a:latin typeface="Cambria Math" panose="02040503050406030204" pitchFamily="18" charset="0"/>
                                </a:rPr>
                                <m:t>W</m:t>
                              </m:r>
                              <m:r>
                                <a:rPr lang="en-US" sz="1800" b="0" i="0" smtClean="0">
                                  <a:effectLst/>
                                  <a:latin typeface="Cambria Math" panose="02040503050406030204" pitchFamily="18" charset="0"/>
                                </a:rPr>
                                <m:t>=49 </m:t>
                              </m:r>
                              <m:r>
                                <m:rPr>
                                  <m:sty m:val="p"/>
                                </m:rPr>
                                <a:rPr lang="en-US" sz="1800" b="0" i="0" smtClean="0">
                                  <a:effectLst/>
                                  <a:latin typeface="Cambria Math" panose="02040503050406030204" pitchFamily="18" charset="0"/>
                                </a:rPr>
                                <m:t>N</m:t>
                              </m:r>
                            </m:oMath>
                          </a14:m>
                          <a:r>
                            <a:rPr lang="en-US" sz="1800" i="0" dirty="0">
                              <a:effectLst/>
                            </a:rPr>
                            <a:t>   ,    </a:t>
                          </a: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r</m:t>
                                  </m:r>
                                </m:e>
                                <m:sub>
                                  <m:r>
                                    <m:rPr>
                                      <m:sty m:val="p"/>
                                    </m:rPr>
                                    <a:rPr lang="en-US" sz="1800" b="0" i="0" smtClean="0">
                                      <a:effectLst/>
                                      <a:latin typeface="Cambria Math" panose="02040503050406030204" pitchFamily="18" charset="0"/>
                                    </a:rPr>
                                    <m:t>W</m:t>
                                  </m:r>
                                </m:sub>
                              </m:sSub>
                              <m:r>
                                <a:rPr lang="en-US" sz="1800" b="0" i="0" smtClean="0">
                                  <a:effectLst/>
                                  <a:latin typeface="Cambria Math" panose="02040503050406030204" pitchFamily="18" charset="0"/>
                                </a:rPr>
                                <m:t>=0.25 </m:t>
                              </m:r>
                              <m:r>
                                <m:rPr>
                                  <m:sty m:val="p"/>
                                </m:rPr>
                                <a:rPr lang="en-US" sz="1800" b="0" i="0" smtClean="0">
                                  <a:effectLst/>
                                  <a:latin typeface="Cambria Math" panose="02040503050406030204" pitchFamily="18" charset="0"/>
                                </a:rPr>
                                <m:t>m</m:t>
                              </m:r>
                            </m:oMath>
                          </a14:m>
                          <a:r>
                            <a:rPr lang="en-US" sz="1800" i="0" dirty="0">
                              <a:effectLst/>
                            </a:rPr>
                            <a:t>   ,   </a:t>
                          </a:r>
                          <a14:m>
                            <m:oMath xmlns:m="http://schemas.openxmlformats.org/officeDocument/2006/math">
                              <m:r>
                                <m:rPr>
                                  <m:sty m:val="p"/>
                                </m:rPr>
                                <a:rPr lang="en-US" sz="1800" b="0" i="0" smtClean="0">
                                  <a:effectLst/>
                                  <a:latin typeface="Cambria Math" panose="02040503050406030204" pitchFamily="18" charset="0"/>
                                </a:rPr>
                                <m:t>θ</m:t>
                              </m:r>
                              <m:r>
                                <a:rPr lang="en-US" sz="1800" b="0" i="0" smtClean="0">
                                  <a:effectLst/>
                                  <a:latin typeface="Cambria Math" panose="02040503050406030204" pitchFamily="18" charset="0"/>
                                </a:rPr>
                                <m:t>=90°</m:t>
                              </m:r>
                            </m:oMath>
                          </a14:m>
                          <a:endParaRPr lang="en-US" sz="1800" i="0" dirty="0">
                            <a:effectLst/>
                          </a:endParaRPr>
                        </a:p>
                        <a:p>
                          <a:pPr marL="0" marR="0" lvl="0" indent="0" algn="l" defTabSz="914400" rtl="0" eaLnBrk="1" fontAlgn="auto" latinLnBrk="0" hangingPunct="1">
                            <a:lnSpc>
                              <a:spcPct val="150000"/>
                            </a:lnSpc>
                            <a:spcBef>
                              <a:spcPts val="0"/>
                            </a:spcBef>
                            <a:spcAft>
                              <a:spcPts val="0"/>
                            </a:spcAft>
                            <a:buClrTx/>
                            <a:buSzTx/>
                            <a:buFontTx/>
                            <a:buNone/>
                            <a:tabLst/>
                            <a:defRPr/>
                          </a:pP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F</m:t>
                                  </m:r>
                                </m:e>
                                <m:sub>
                                  <m:r>
                                    <m:rPr>
                                      <m:sty m:val="p"/>
                                    </m:rPr>
                                    <a:rPr lang="en-US" sz="1800" b="0" i="0" smtClean="0">
                                      <a:effectLst/>
                                      <a:latin typeface="Cambria Math" panose="02040503050406030204" pitchFamily="18" charset="0"/>
                                    </a:rPr>
                                    <m:t>B</m:t>
                                  </m:r>
                                </m:sub>
                              </m:sSub>
                              <m:r>
                                <a:rPr lang="en-US" sz="1800" b="0" i="0" smtClean="0">
                                  <a:effectLst/>
                                  <a:latin typeface="Cambria Math" panose="02040503050406030204" pitchFamily="18" charset="0"/>
                                </a:rPr>
                                <m:t>= ?</m:t>
                              </m:r>
                            </m:oMath>
                          </a14:m>
                          <a:r>
                            <a:rPr lang="en-US" sz="1800" i="0" dirty="0">
                              <a:effectLst/>
                            </a:rPr>
                            <a:t>          ,    </a:t>
                          </a: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r</m:t>
                                  </m:r>
                                </m:e>
                                <m:sub>
                                  <m:r>
                                    <m:rPr>
                                      <m:sty m:val="p"/>
                                    </m:rPr>
                                    <a:rPr lang="en-US" sz="1800" b="0" i="0" smtClean="0">
                                      <a:effectLst/>
                                      <a:latin typeface="Cambria Math" panose="02040503050406030204" pitchFamily="18" charset="0"/>
                                    </a:rPr>
                                    <m:t>B</m:t>
                                  </m:r>
                                </m:sub>
                              </m:sSub>
                              <m:r>
                                <a:rPr lang="en-US" sz="1800" b="0" i="0" smtClean="0">
                                  <a:effectLst/>
                                  <a:latin typeface="Cambria Math" panose="02040503050406030204" pitchFamily="18" charset="0"/>
                                </a:rPr>
                                <m:t>=0.02 </m:t>
                              </m:r>
                              <m:r>
                                <m:rPr>
                                  <m:sty m:val="p"/>
                                </m:rPr>
                                <a:rPr lang="en-US" sz="1800" b="0" i="0" smtClean="0">
                                  <a:effectLst/>
                                  <a:latin typeface="Cambria Math" panose="02040503050406030204" pitchFamily="18" charset="0"/>
                                </a:rPr>
                                <m:t>m</m:t>
                              </m:r>
                            </m:oMath>
                          </a14:m>
                          <a:r>
                            <a:rPr lang="en-US" sz="1800" i="0" dirty="0">
                              <a:effectLst/>
                            </a:rPr>
                            <a:t>   ,   </a:t>
                          </a:r>
                          <a14:m>
                            <m:oMath xmlns:m="http://schemas.openxmlformats.org/officeDocument/2006/math">
                              <m:r>
                                <m:rPr>
                                  <m:sty m:val="p"/>
                                </m:rPr>
                                <a:rPr lang="en-US" sz="1800" b="0" i="0" smtClean="0">
                                  <a:effectLst/>
                                  <a:latin typeface="Cambria Math" panose="02040503050406030204" pitchFamily="18" charset="0"/>
                                </a:rPr>
                                <m:t>θ</m:t>
                              </m:r>
                              <m:r>
                                <a:rPr lang="en-US" sz="1800" b="0" i="0" smtClean="0">
                                  <a:effectLst/>
                                  <a:latin typeface="Cambria Math" panose="02040503050406030204" pitchFamily="18" charset="0"/>
                                </a:rPr>
                                <m:t>=90°</m:t>
                              </m:r>
                            </m:oMath>
                          </a14:m>
                          <a:endParaRPr lang="en-US" sz="1800" i="0" dirty="0">
                            <a:effectLst/>
                          </a:endParaRPr>
                        </a:p>
                        <a:p>
                          <a:pPr marL="0" marR="0" lvl="0" indent="0" algn="l" defTabSz="914400" rtl="0" eaLnBrk="1" fontAlgn="auto" latinLnBrk="0" hangingPunct="1">
                            <a:lnSpc>
                              <a:spcPct val="150000"/>
                            </a:lnSpc>
                            <a:spcBef>
                              <a:spcPts val="0"/>
                            </a:spcBef>
                            <a:spcAft>
                              <a:spcPts val="0"/>
                            </a:spcAft>
                            <a:buClrTx/>
                            <a:buSzTx/>
                            <a:buFontTx/>
                            <a:buNone/>
                            <a:tabLst/>
                            <a:defRPr/>
                          </a:pP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F</m:t>
                                  </m:r>
                                </m:e>
                                <m:sub>
                                  <m:r>
                                    <m:rPr>
                                      <m:sty m:val="p"/>
                                    </m:rPr>
                                    <a:rPr lang="en-US" sz="1800" b="0" i="0" smtClean="0">
                                      <a:effectLst/>
                                      <a:latin typeface="Cambria Math" panose="02040503050406030204" pitchFamily="18" charset="0"/>
                                    </a:rPr>
                                    <m:t>E</m:t>
                                  </m:r>
                                </m:sub>
                              </m:sSub>
                              <m:r>
                                <a:rPr lang="en-US" sz="1800" b="0" i="0" smtClean="0">
                                  <a:effectLst/>
                                  <a:latin typeface="Cambria Math" panose="02040503050406030204" pitchFamily="18" charset="0"/>
                                </a:rPr>
                                <m:t>= ?</m:t>
                              </m:r>
                            </m:oMath>
                          </a14:m>
                          <a:r>
                            <a:rPr lang="en-US" sz="1800" i="0" dirty="0">
                              <a:effectLst/>
                            </a:rPr>
                            <a:t>          ,    </a:t>
                          </a:r>
                          <a14:m>
                            <m:oMath xmlns:m="http://schemas.openxmlformats.org/officeDocument/2006/math">
                              <m:sSub>
                                <m:sSubPr>
                                  <m:ctrlPr>
                                    <a:rPr lang="en-US" sz="1800" b="0" i="1" smtClean="0">
                                      <a:effectLst/>
                                      <a:latin typeface="Cambria Math" panose="02040503050406030204" pitchFamily="18" charset="0"/>
                                    </a:rPr>
                                  </m:ctrlPr>
                                </m:sSubPr>
                                <m:e>
                                  <m:r>
                                    <m:rPr>
                                      <m:sty m:val="p"/>
                                    </m:rPr>
                                    <a:rPr lang="en-US" sz="1800" b="0" i="0" smtClean="0">
                                      <a:effectLst/>
                                      <a:latin typeface="Cambria Math" panose="02040503050406030204" pitchFamily="18" charset="0"/>
                                    </a:rPr>
                                    <m:t>r</m:t>
                                  </m:r>
                                </m:e>
                                <m:sub>
                                  <m:r>
                                    <m:rPr>
                                      <m:sty m:val="p"/>
                                    </m:rPr>
                                    <a:rPr lang="en-US" sz="1800" b="0" i="0" smtClean="0">
                                      <a:effectLst/>
                                      <a:latin typeface="Cambria Math" panose="02040503050406030204" pitchFamily="18" charset="0"/>
                                    </a:rPr>
                                    <m:t>E</m:t>
                                  </m:r>
                                </m:sub>
                              </m:sSub>
                              <m:r>
                                <a:rPr lang="en-US" sz="1800" b="0" i="0" smtClean="0">
                                  <a:effectLst/>
                                  <a:latin typeface="Cambria Math" panose="02040503050406030204" pitchFamily="18" charset="0"/>
                                </a:rPr>
                                <m:t>=0</m:t>
                              </m:r>
                            </m:oMath>
                          </a14:m>
                          <a:r>
                            <a:rPr lang="en-US" sz="1800" i="0" dirty="0">
                              <a:effectLst/>
                            </a:rPr>
                            <a:t>      </a:t>
                          </a:r>
                          <a:r>
                            <a:rPr lang="en-US" sz="1800" i="0" dirty="0">
                              <a:solidFill>
                                <a:schemeClr val="bg1">
                                  <a:lumMod val="50000"/>
                                </a:schemeClr>
                              </a:solidFill>
                              <a:effectLst/>
                            </a:rPr>
                            <a:t>i.e. </a:t>
                          </a:r>
                          <a14:m>
                            <m:oMath xmlns:m="http://schemas.openxmlformats.org/officeDocument/2006/math">
                              <m:sSub>
                                <m:sSubPr>
                                  <m:ctrlPr>
                                    <a:rPr lang="en-US" sz="1800" b="0" i="1" smtClean="0">
                                      <a:solidFill>
                                        <a:schemeClr val="bg1">
                                          <a:lumMod val="50000"/>
                                        </a:schemeClr>
                                      </a:solidFill>
                                      <a:effectLst/>
                                      <a:latin typeface="Cambria Math" panose="02040503050406030204" pitchFamily="18" charset="0"/>
                                    </a:rPr>
                                  </m:ctrlPr>
                                </m:sSubPr>
                                <m:e>
                                  <m:r>
                                    <m:rPr>
                                      <m:sty m:val="p"/>
                                    </m:rPr>
                                    <a:rPr lang="en-US" sz="1800" b="0" i="0" smtClean="0">
                                      <a:solidFill>
                                        <a:schemeClr val="bg1">
                                          <a:lumMod val="50000"/>
                                        </a:schemeClr>
                                      </a:solidFill>
                                      <a:effectLst/>
                                      <a:latin typeface="Cambria Math" panose="02040503050406030204" pitchFamily="18" charset="0"/>
                                    </a:rPr>
                                    <m:t>τ</m:t>
                                  </m:r>
                                </m:e>
                                <m:sub>
                                  <m:r>
                                    <m:rPr>
                                      <m:sty m:val="p"/>
                                    </m:rPr>
                                    <a:rPr lang="en-US" sz="1800" b="0" i="0" smtClean="0">
                                      <a:solidFill>
                                        <a:schemeClr val="bg1">
                                          <a:lumMod val="50000"/>
                                        </a:schemeClr>
                                      </a:solidFill>
                                      <a:effectLst/>
                                      <a:latin typeface="Cambria Math" panose="02040503050406030204" pitchFamily="18" charset="0"/>
                                    </a:rPr>
                                    <m:t>E</m:t>
                                  </m:r>
                                </m:sub>
                              </m:sSub>
                            </m:oMath>
                          </a14:m>
                          <a:r>
                            <a:rPr lang="en-US" sz="1800" i="0" dirty="0">
                              <a:solidFill>
                                <a:schemeClr val="bg1">
                                  <a:lumMod val="50000"/>
                                </a:schemeClr>
                              </a:solidFill>
                              <a:effectLst/>
                            </a:rPr>
                            <a:t> = 0</a:t>
                          </a:r>
                          <a:endParaRPr lang="en-US" sz="1800" i="0" dirty="0">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40" name="Table 39"/>
              <p:cNvGraphicFramePr>
                <a:graphicFrameLocks noGrp="1"/>
              </p:cNvGraphicFramePr>
              <p:nvPr>
                <p:extLst/>
              </p:nvPr>
            </p:nvGraphicFramePr>
            <p:xfrm>
              <a:off x="7902408" y="637887"/>
              <a:ext cx="4004723" cy="1315443"/>
            </p:xfrm>
            <a:graphic>
              <a:graphicData uri="http://schemas.openxmlformats.org/drawingml/2006/table">
                <a:tbl>
                  <a:tblPr>
                    <a:tableStyleId>{5C22544A-7EE6-4342-B048-85BDC9FD1C3A}</a:tableStyleId>
                  </a:tblPr>
                  <a:tblGrid>
                    <a:gridCol w="4004723">
                      <a:extLst>
                        <a:ext uri="{9D8B030D-6E8A-4147-A177-3AD203B41FA5}">
                          <a16:colId xmlns:a16="http://schemas.microsoft.com/office/drawing/2014/main" val="2431655905"/>
                        </a:ext>
                      </a:extLst>
                    </a:gridCol>
                  </a:tblGrid>
                  <a:tr h="1315443">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10"/>
                          <a:stretch>
                            <a:fillRect l="-152" t="-461" r="-304" b="-1382"/>
                          </a:stretch>
                        </a:blipFill>
                      </a:tcPr>
                    </a:tc>
                    <a:extLst>
                      <a:ext uri="{0D108BD9-81ED-4DB2-BD59-A6C34878D82A}">
                        <a16:rowId xmlns:a16="http://schemas.microsoft.com/office/drawing/2014/main" val="154341871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0" name="Table 19"/>
              <p:cNvGraphicFramePr>
                <a:graphicFrameLocks noGrp="1"/>
              </p:cNvGraphicFramePr>
              <p:nvPr>
                <p:extLst>
                  <p:ext uri="{D42A27DB-BD31-4B8C-83A1-F6EECF244321}">
                    <p14:modId xmlns:p14="http://schemas.microsoft.com/office/powerpoint/2010/main" val="4266849266"/>
                  </p:ext>
                </p:extLst>
              </p:nvPr>
            </p:nvGraphicFramePr>
            <p:xfrm>
              <a:off x="6223161" y="3599038"/>
              <a:ext cx="4718641" cy="2597625"/>
            </p:xfrm>
            <a:graphic>
              <a:graphicData uri="http://schemas.openxmlformats.org/drawingml/2006/table">
                <a:tbl>
                  <a:tblPr>
                    <a:tableStyleId>{5C22544A-7EE6-4342-B048-85BDC9FD1C3A}</a:tableStyleId>
                  </a:tblPr>
                  <a:tblGrid>
                    <a:gridCol w="4718641">
                      <a:extLst>
                        <a:ext uri="{9D8B030D-6E8A-4147-A177-3AD203B41FA5}">
                          <a16:colId xmlns:a16="http://schemas.microsoft.com/office/drawing/2014/main" val="2431655905"/>
                        </a:ext>
                      </a:extLst>
                    </a:gridCol>
                  </a:tblGrid>
                  <a:tr h="2597625">
                    <a:tc>
                      <a:txBody>
                        <a:bodyPr/>
                        <a:lstStyle/>
                        <a:p>
                          <a:pPr>
                            <a:lnSpc>
                              <a:spcPct val="150000"/>
                            </a:lnSpc>
                            <a:spcAft>
                              <a:spcPts val="600"/>
                            </a:spcAft>
                          </a:pPr>
                          <a:r>
                            <a:rPr lang="en-US" sz="2200" b="0" i="0" dirty="0" smtClean="0"/>
                            <a:t>sum of </a:t>
                          </a:r>
                          <a14:m>
                            <m:oMath xmlns:m="http://schemas.openxmlformats.org/officeDocument/2006/math">
                              <m:r>
                                <m:rPr>
                                  <m:sty m:val="p"/>
                                </m:rPr>
                                <a:rPr lang="en-US" sz="2200" b="0" i="0" smtClean="0">
                                  <a:latin typeface="Cambria Math" panose="02040503050406030204" pitchFamily="18" charset="0"/>
                                </a:rPr>
                                <m:t>F</m:t>
                              </m:r>
                            </m:oMath>
                          </a14:m>
                          <a:r>
                            <a:rPr lang="en-US" sz="2200" i="0" dirty="0"/>
                            <a:t> = 0: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B</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W</m:t>
                              </m:r>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E</m:t>
                                  </m:r>
                                </m:sub>
                              </m:sSub>
                              <m:r>
                                <a:rPr lang="en-US" sz="2200" b="0" i="0" smtClean="0">
                                  <a:latin typeface="Cambria Math" panose="02040503050406030204" pitchFamily="18" charset="0"/>
                                </a:rPr>
                                <m:t>=0</m:t>
                              </m:r>
                            </m:oMath>
                          </a14:m>
                          <a:endParaRPr lang="en-US" sz="2200" i="0" dirty="0"/>
                        </a:p>
                        <a:p>
                          <a:pPr marL="0" marR="0" lvl="0" indent="0" algn="l" defTabSz="914400" rtl="0" eaLnBrk="1" fontAlgn="auto" latinLnBrk="0" hangingPunct="1">
                            <a:lnSpc>
                              <a:spcPct val="150000"/>
                            </a:lnSpc>
                            <a:spcBef>
                              <a:spcPts val="0"/>
                            </a:spcBef>
                            <a:spcAft>
                              <a:spcPts val="600"/>
                            </a:spcAft>
                            <a:buClrTx/>
                            <a:buSzTx/>
                            <a:buFontTx/>
                            <a:buNone/>
                            <a:tabLst/>
                            <a:defRPr/>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612.5−</m:t>
                                </m:r>
                                <m:r>
                                  <a:rPr lang="en-US" sz="2200" b="0" i="1" smtClean="0">
                                    <a:latin typeface="Cambria Math" panose="02040503050406030204" pitchFamily="18" charset="0"/>
                                  </a:rPr>
                                  <m:t>49</m:t>
                                </m:r>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E</m:t>
                                    </m:r>
                                  </m:sub>
                                </m:sSub>
                                <m:r>
                                  <a:rPr lang="en-US" sz="2200" i="0" dirty="0" smtClean="0">
                                    <a:latin typeface="Cambria Math" panose="02040503050406030204" pitchFamily="18" charset="0"/>
                                  </a:rPr>
                                  <m:t>=0</m:t>
                                </m:r>
                              </m:oMath>
                            </m:oMathPara>
                          </a14:m>
                          <a:endParaRPr lang="en-US" sz="2200" i="0" dirty="0"/>
                        </a:p>
                        <a:p>
                          <a:pPr>
                            <a:lnSpc>
                              <a:spcPct val="15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E</m:t>
                                    </m:r>
                                  </m:sub>
                                </m:sSub>
                                <m:r>
                                  <a:rPr lang="en-US" sz="2200" b="0" i="0" smtClean="0">
                                    <a:latin typeface="Cambria Math" panose="02040503050406030204" pitchFamily="18" charset="0"/>
                                  </a:rPr>
                                  <m:t>=</m:t>
                                </m:r>
                                <m:r>
                                  <a:rPr lang="en-US" sz="2200" b="1" i="0" smtClean="0">
                                    <a:latin typeface="Cambria Math" panose="02040503050406030204" pitchFamily="18" charset="0"/>
                                  </a:rPr>
                                  <m:t>−</m:t>
                                </m:r>
                                <m:r>
                                  <a:rPr lang="en-US" sz="2200" b="1" i="0" smtClean="0">
                                    <a:latin typeface="Cambria Math" panose="02040503050406030204" pitchFamily="18" charset="0"/>
                                  </a:rPr>
                                  <m:t>𝟓𝟔𝟑</m:t>
                                </m:r>
                                <m:r>
                                  <a:rPr lang="en-US" sz="2200" b="1" i="0" smtClean="0">
                                    <a:latin typeface="Cambria Math" panose="02040503050406030204" pitchFamily="18" charset="0"/>
                                  </a:rPr>
                                  <m:t>.</m:t>
                                </m:r>
                                <m:r>
                                  <a:rPr lang="en-US" sz="2200" b="1" i="0" smtClean="0">
                                    <a:latin typeface="Cambria Math" panose="02040503050406030204" pitchFamily="18" charset="0"/>
                                  </a:rPr>
                                  <m:t>𝟓</m:t>
                                </m:r>
                                <m:r>
                                  <a:rPr lang="en-US" sz="2200" b="1" i="0" smtClean="0">
                                    <a:latin typeface="Cambria Math" panose="02040503050406030204" pitchFamily="18" charset="0"/>
                                  </a:rPr>
                                  <m:t> </m:t>
                                </m:r>
                                <m:r>
                                  <a:rPr lang="en-US" sz="2200" b="1" i="0" smtClean="0">
                                    <a:latin typeface="Cambria Math" panose="02040503050406030204" pitchFamily="18" charset="0"/>
                                  </a:rPr>
                                  <m:t>𝐍</m:t>
                                </m:r>
                              </m:oMath>
                            </m:oMathPara>
                          </a14:m>
                          <a:endParaRPr lang="en-US" sz="2200" b="1" i="0" dirty="0"/>
                        </a:p>
                        <a:p>
                          <a:pPr algn="ctr">
                            <a:lnSpc>
                              <a:spcPct val="100000"/>
                            </a:lnSpc>
                            <a:spcAft>
                              <a:spcPts val="600"/>
                            </a:spcAft>
                          </a:pPr>
                          <a:r>
                            <a:rPr lang="en-US" sz="2200" b="1" i="0" dirty="0">
                              <a:solidFill>
                                <a:schemeClr val="bg1">
                                  <a:lumMod val="50000"/>
                                </a:schemeClr>
                              </a:solidFill>
                            </a:rPr>
                            <a:t>Note:</a:t>
                          </a:r>
                          <a:r>
                            <a:rPr lang="en-US" sz="2200" b="0" i="0" dirty="0">
                              <a:solidFill>
                                <a:schemeClr val="bg1">
                                  <a:lumMod val="50000"/>
                                </a:schemeClr>
                              </a:solidFill>
                            </a:rPr>
                            <a:t> both </a:t>
                          </a:r>
                          <a14:m>
                            <m:oMath xmlns:m="http://schemas.openxmlformats.org/officeDocument/2006/math">
                              <m:sSub>
                                <m:sSubPr>
                                  <m:ctrlPr>
                                    <a:rPr lang="en-US" sz="2200" b="0" i="1" smtClean="0">
                                      <a:solidFill>
                                        <a:schemeClr val="bg1">
                                          <a:lumMod val="50000"/>
                                        </a:schemeClr>
                                      </a:solidFill>
                                      <a:latin typeface="Cambria Math" panose="02040503050406030204" pitchFamily="18" charset="0"/>
                                    </a:rPr>
                                  </m:ctrlPr>
                                </m:sSubPr>
                                <m:e>
                                  <m:r>
                                    <a:rPr lang="en-US" sz="2200" b="0" i="1" smtClean="0">
                                      <a:solidFill>
                                        <a:schemeClr val="bg1">
                                          <a:lumMod val="50000"/>
                                        </a:schemeClr>
                                      </a:solidFill>
                                      <a:latin typeface="Cambria Math" panose="02040503050406030204" pitchFamily="18" charset="0"/>
                                    </a:rPr>
                                    <m:t>𝐹</m:t>
                                  </m:r>
                                </m:e>
                                <m:sub>
                                  <m:r>
                                    <a:rPr lang="en-US" sz="2200" b="0" i="1" smtClean="0">
                                      <a:solidFill>
                                        <a:schemeClr val="bg1">
                                          <a:lumMod val="50000"/>
                                        </a:schemeClr>
                                      </a:solidFill>
                                      <a:latin typeface="Cambria Math" panose="02040503050406030204" pitchFamily="18" charset="0"/>
                                    </a:rPr>
                                    <m:t>𝐵</m:t>
                                  </m:r>
                                </m:sub>
                              </m:sSub>
                            </m:oMath>
                          </a14:m>
                          <a:r>
                            <a:rPr lang="en-US" sz="2200" b="1" i="0" dirty="0">
                              <a:solidFill>
                                <a:schemeClr val="bg1">
                                  <a:lumMod val="50000"/>
                                </a:schemeClr>
                              </a:solidFill>
                            </a:rPr>
                            <a:t> </a:t>
                          </a:r>
                          <a:r>
                            <a:rPr lang="en-US" sz="2200" b="0" i="0" dirty="0">
                              <a:solidFill>
                                <a:schemeClr val="bg1">
                                  <a:lumMod val="50000"/>
                                </a:schemeClr>
                              </a:solidFill>
                            </a:rPr>
                            <a:t>and </a:t>
                          </a:r>
                          <a14:m>
                            <m:oMath xmlns:m="http://schemas.openxmlformats.org/officeDocument/2006/math">
                              <m:sSub>
                                <m:sSubPr>
                                  <m:ctrlPr>
                                    <a:rPr lang="en-US" sz="2200" b="0" i="1" smtClean="0">
                                      <a:solidFill>
                                        <a:schemeClr val="bg1">
                                          <a:lumMod val="50000"/>
                                        </a:schemeClr>
                                      </a:solidFill>
                                      <a:latin typeface="Cambria Math" panose="02040503050406030204" pitchFamily="18" charset="0"/>
                                    </a:rPr>
                                  </m:ctrlPr>
                                </m:sSubPr>
                                <m:e>
                                  <m:r>
                                    <a:rPr lang="en-US" sz="2200" b="0" i="1" smtClean="0">
                                      <a:solidFill>
                                        <a:schemeClr val="bg1">
                                          <a:lumMod val="50000"/>
                                        </a:schemeClr>
                                      </a:solidFill>
                                      <a:latin typeface="Cambria Math" panose="02040503050406030204" pitchFamily="18" charset="0"/>
                                    </a:rPr>
                                    <m:t>𝐹</m:t>
                                  </m:r>
                                </m:e>
                                <m:sub>
                                  <m:r>
                                    <a:rPr lang="en-US" sz="2200" b="0" i="1" smtClean="0">
                                      <a:solidFill>
                                        <a:schemeClr val="bg1">
                                          <a:lumMod val="50000"/>
                                        </a:schemeClr>
                                      </a:solidFill>
                                      <a:latin typeface="Cambria Math" panose="02040503050406030204" pitchFamily="18" charset="0"/>
                                    </a:rPr>
                                    <m:t>𝐸</m:t>
                                  </m:r>
                                </m:sub>
                              </m:sSub>
                            </m:oMath>
                          </a14:m>
                          <a:r>
                            <a:rPr lang="en-US" sz="2200" b="0" i="0" dirty="0">
                              <a:solidFill>
                                <a:schemeClr val="bg1">
                                  <a:lumMod val="50000"/>
                                </a:schemeClr>
                              </a:solidFill>
                            </a:rPr>
                            <a:t> are considerably larger</a:t>
                          </a:r>
                          <a:r>
                            <a:rPr lang="en-US" sz="2200" b="0" i="0" baseline="0" dirty="0">
                              <a:solidFill>
                                <a:schemeClr val="bg1">
                                  <a:lumMod val="50000"/>
                                </a:schemeClr>
                              </a:solidFill>
                            </a:rPr>
                            <a:t> than the weight of the arm</a:t>
                          </a:r>
                          <a:endParaRPr lang="en-US" sz="2200" b="0" i="0" dirty="0">
                            <a:solidFill>
                              <a:schemeClr val="bg1">
                                <a:lumMod val="50000"/>
                              </a:schemeClr>
                            </a:solidFil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20" name="Table 19"/>
              <p:cNvGraphicFramePr>
                <a:graphicFrameLocks noGrp="1"/>
              </p:cNvGraphicFramePr>
              <p:nvPr>
                <p:extLst>
                  <p:ext uri="{D42A27DB-BD31-4B8C-83A1-F6EECF244321}">
                    <p14:modId xmlns:p14="http://schemas.microsoft.com/office/powerpoint/2010/main" val="4266849266"/>
                  </p:ext>
                </p:extLst>
              </p:nvPr>
            </p:nvGraphicFramePr>
            <p:xfrm>
              <a:off x="6223161" y="3599038"/>
              <a:ext cx="4718641" cy="2597625"/>
            </p:xfrm>
            <a:graphic>
              <a:graphicData uri="http://schemas.openxmlformats.org/drawingml/2006/table">
                <a:tbl>
                  <a:tblPr>
                    <a:tableStyleId>{5C22544A-7EE6-4342-B048-85BDC9FD1C3A}</a:tableStyleId>
                  </a:tblPr>
                  <a:tblGrid>
                    <a:gridCol w="4718641">
                      <a:extLst>
                        <a:ext uri="{9D8B030D-6E8A-4147-A177-3AD203B41FA5}">
                          <a16:colId xmlns:a16="http://schemas.microsoft.com/office/drawing/2014/main" val="2431655905"/>
                        </a:ext>
                      </a:extLst>
                    </a:gridCol>
                  </a:tblGrid>
                  <a:tr h="2597625">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11"/>
                          <a:stretch>
                            <a:fillRect l="-129" t="-234" r="-258" b="-468"/>
                          </a:stretch>
                        </a:blipFill>
                      </a:tcPr>
                    </a:tc>
                    <a:extLst>
                      <a:ext uri="{0D108BD9-81ED-4DB2-BD59-A6C34878D82A}">
                        <a16:rowId xmlns:a16="http://schemas.microsoft.com/office/drawing/2014/main" val="1543418714"/>
                      </a:ext>
                    </a:extLst>
                  </a:tr>
                </a:tbl>
              </a:graphicData>
            </a:graphic>
          </p:graphicFrame>
        </mc:Fallback>
      </mc:AlternateContent>
    </p:spTree>
    <p:custDataLst>
      <p:tags r:id="rId1"/>
    </p:custDataLst>
    <p:extLst>
      <p:ext uri="{BB962C8B-B14F-4D97-AF65-F5344CB8AC3E}">
        <p14:creationId xmlns:p14="http://schemas.microsoft.com/office/powerpoint/2010/main" val="34970507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3137203851"/>
                  </p:ext>
                </p:extLst>
              </p:nvPr>
            </p:nvGraphicFramePr>
            <p:xfrm>
              <a:off x="5731041" y="1894877"/>
              <a:ext cx="6011249" cy="4552125"/>
            </p:xfrm>
            <a:graphic>
              <a:graphicData uri="http://schemas.openxmlformats.org/drawingml/2006/table">
                <a:tbl>
                  <a:tblPr>
                    <a:tableStyleId>{5C22544A-7EE6-4342-B048-85BDC9FD1C3A}</a:tableStyleId>
                  </a:tblPr>
                  <a:tblGrid>
                    <a:gridCol w="6011249">
                      <a:extLst>
                        <a:ext uri="{9D8B030D-6E8A-4147-A177-3AD203B41FA5}">
                          <a16:colId xmlns:a16="http://schemas.microsoft.com/office/drawing/2014/main" val="2431655905"/>
                        </a:ext>
                      </a:extLst>
                    </a:gridCol>
                  </a:tblGrid>
                  <a:tr h="4235716">
                    <a:tc>
                      <a:txBody>
                        <a:bodyPr/>
                        <a:lstStyle/>
                        <a:p>
                          <a:pPr>
                            <a:lnSpc>
                              <a:spcPct val="150000"/>
                            </a:lnSpc>
                            <a:spcAft>
                              <a:spcPts val="300"/>
                            </a:spcAft>
                          </a:pPr>
                          <a:r>
                            <a:rPr lang="en-US" sz="2200" b="0" i="0" dirty="0"/>
                            <a:t>Choose pivot</a:t>
                          </a:r>
                          <a:r>
                            <a:rPr lang="en-US" sz="2200" b="0" i="0" baseline="0" dirty="0"/>
                            <a:t> at center:</a:t>
                          </a:r>
                        </a:p>
                        <a:p>
                          <a:pPr>
                            <a:lnSpc>
                              <a:spcPct val="150000"/>
                            </a:lnSpc>
                            <a:spcAft>
                              <a:spcPts val="300"/>
                            </a:spcAft>
                          </a:pP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wheel</m:t>
                                  </m:r>
                                </m:sub>
                              </m:sSub>
                              <m:r>
                                <a:rPr lang="en-US" sz="2200" b="0" i="0" smtClean="0">
                                  <a:latin typeface="Cambria Math" panose="02040503050406030204" pitchFamily="18" charset="0"/>
                                </a:rPr>
                                <m:t>=12 </m:t>
                              </m:r>
                              <m:r>
                                <m:rPr>
                                  <m:sty m:val="p"/>
                                </m:rPr>
                                <a:rPr lang="en-US" sz="2200" b="0" i="0" smtClean="0">
                                  <a:latin typeface="Cambria Math" panose="02040503050406030204" pitchFamily="18" charset="0"/>
                                </a:rPr>
                                <m:t>N</m:t>
                              </m:r>
                            </m:oMath>
                          </a14:m>
                          <a:r>
                            <a:rPr lang="en-US" sz="2200" b="0" i="0" dirty="0"/>
                            <a:t>     ,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r</m:t>
                                  </m:r>
                                </m:e>
                                <m:sub>
                                  <m:r>
                                    <m:rPr>
                                      <m:sty m:val="p"/>
                                    </m:rPr>
                                    <a:rPr lang="en-US" sz="2200" b="0" i="0" smtClean="0">
                                      <a:latin typeface="Cambria Math" panose="02040503050406030204" pitchFamily="18" charset="0"/>
                                    </a:rPr>
                                    <m:t>wheel</m:t>
                                  </m:r>
                                </m:sub>
                              </m:sSub>
                              <m:r>
                                <a:rPr lang="en-US" sz="2200" b="0" i="0" smtClean="0">
                                  <a:latin typeface="Cambria Math" panose="02040503050406030204" pitchFamily="18" charset="0"/>
                                </a:rPr>
                                <m:t>=0.1 </m:t>
                              </m:r>
                              <m:r>
                                <m:rPr>
                                  <m:sty m:val="p"/>
                                </m:rPr>
                                <a:rPr lang="en-US" sz="2200" b="0" i="0" smtClean="0">
                                  <a:latin typeface="Cambria Math" panose="02040503050406030204" pitchFamily="18" charset="0"/>
                                </a:rPr>
                                <m:t>m</m:t>
                              </m:r>
                            </m:oMath>
                          </a14:m>
                          <a:r>
                            <a:rPr lang="en-US" sz="2200" b="0" i="0" dirty="0"/>
                            <a:t>    ,   </a:t>
                          </a:r>
                          <a14:m>
                            <m:oMath xmlns:m="http://schemas.openxmlformats.org/officeDocument/2006/math">
                              <m:r>
                                <m:rPr>
                                  <m:sty m:val="p"/>
                                </m:rPr>
                                <a:rPr lang="en-US" sz="2200" b="0" i="0" smtClean="0">
                                  <a:latin typeface="Cambria Math" panose="02040503050406030204" pitchFamily="18" charset="0"/>
                                </a:rPr>
                                <m:t>θ</m:t>
                              </m:r>
                              <m:r>
                                <a:rPr lang="en-US" sz="2200" b="0" i="0" smtClean="0">
                                  <a:latin typeface="Cambria Math" panose="02040503050406030204" pitchFamily="18" charset="0"/>
                                </a:rPr>
                                <m:t>=90°</m:t>
                              </m:r>
                            </m:oMath>
                          </a14:m>
                          <a:endParaRPr lang="en-US" sz="2200" b="0" i="0" dirty="0"/>
                        </a:p>
                        <a:p>
                          <a:pPr marL="0" marR="0" lvl="0" indent="0" algn="l" defTabSz="914400" rtl="0" eaLnBrk="1" fontAlgn="auto" latinLnBrk="0" hangingPunct="1">
                            <a:lnSpc>
                              <a:spcPct val="150000"/>
                            </a:lnSpc>
                            <a:spcBef>
                              <a:spcPts val="0"/>
                            </a:spcBef>
                            <a:spcAft>
                              <a:spcPts val="300"/>
                            </a:spcAft>
                            <a:buClrTx/>
                            <a:buSzTx/>
                            <a:buFontTx/>
                            <a:buNone/>
                            <a:tabLst/>
                            <a:defRPr/>
                          </a:pP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axle</m:t>
                                  </m:r>
                                </m:sub>
                              </m:sSub>
                              <m:r>
                                <a:rPr lang="en-US" sz="2200" b="0" i="0" smtClean="0">
                                  <a:latin typeface="Cambria Math" panose="02040503050406030204" pitchFamily="18" charset="0"/>
                                </a:rPr>
                                <m:t>= ?</m:t>
                              </m:r>
                            </m:oMath>
                          </a14:m>
                          <a:r>
                            <a:rPr lang="en-US" sz="2200" b="0" i="0" dirty="0"/>
                            <a:t>                ,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r</m:t>
                                  </m:r>
                                </m:e>
                                <m:sub>
                                  <m:r>
                                    <m:rPr>
                                      <m:sty m:val="p"/>
                                    </m:rPr>
                                    <a:rPr lang="en-US" sz="2200" b="0" i="0" smtClean="0">
                                      <a:latin typeface="Cambria Math" panose="02040503050406030204" pitchFamily="18" charset="0"/>
                                    </a:rPr>
                                    <m:t>axle</m:t>
                                  </m:r>
                                </m:sub>
                              </m:sSub>
                              <m:r>
                                <a:rPr lang="en-US" sz="2200" b="0" i="0" smtClean="0">
                                  <a:latin typeface="Cambria Math" panose="02040503050406030204" pitchFamily="18" charset="0"/>
                                </a:rPr>
                                <m:t>=0.04 </m:t>
                              </m:r>
                              <m:r>
                                <m:rPr>
                                  <m:sty m:val="p"/>
                                </m:rPr>
                                <a:rPr lang="en-US" sz="2200" b="0" i="0" smtClean="0">
                                  <a:latin typeface="Cambria Math" panose="02040503050406030204" pitchFamily="18" charset="0"/>
                                </a:rPr>
                                <m:t>m</m:t>
                              </m:r>
                            </m:oMath>
                          </a14:m>
                          <a:r>
                            <a:rPr lang="en-US" sz="2200" b="0" i="0" dirty="0"/>
                            <a:t>    ,   </a:t>
                          </a:r>
                          <a14:m>
                            <m:oMath xmlns:m="http://schemas.openxmlformats.org/officeDocument/2006/math">
                              <m:r>
                                <m:rPr>
                                  <m:sty m:val="p"/>
                                </m:rPr>
                                <a:rPr lang="en-US" sz="2200" b="0" i="0" smtClean="0">
                                  <a:latin typeface="Cambria Math" panose="02040503050406030204" pitchFamily="18" charset="0"/>
                                </a:rPr>
                                <m:t>θ</m:t>
                              </m:r>
                              <m:r>
                                <a:rPr lang="en-US" sz="2200" b="0" i="0" smtClean="0">
                                  <a:latin typeface="Cambria Math" panose="02040503050406030204" pitchFamily="18" charset="0"/>
                                </a:rPr>
                                <m:t>=90°</m:t>
                              </m:r>
                            </m:oMath>
                          </a14:m>
                          <a:endParaRPr lang="en-US" sz="2200" b="0" i="0" dirty="0"/>
                        </a:p>
                        <a:p>
                          <a:pPr>
                            <a:lnSpc>
                              <a:spcPct val="150000"/>
                            </a:lnSpc>
                            <a:spcAft>
                              <a:spcPts val="300"/>
                            </a:spcAft>
                          </a:pPr>
                          <a:r>
                            <a:rPr lang="en-US" sz="2200" b="0" i="0" dirty="0"/>
                            <a:t>sum of </a:t>
                          </a:r>
                          <a14:m>
                            <m:oMath xmlns:m="http://schemas.openxmlformats.org/officeDocument/2006/math">
                              <m:r>
                                <m:rPr>
                                  <m:sty m:val="p"/>
                                </m:rPr>
                                <a:rPr lang="en-US" sz="2200" b="0" i="0" smtClean="0">
                                  <a:latin typeface="Cambria Math" panose="02040503050406030204" pitchFamily="18" charset="0"/>
                                </a:rPr>
                                <m:t>τ</m:t>
                              </m:r>
                            </m:oMath>
                          </a14:m>
                          <a:r>
                            <a:rPr lang="en-US" sz="2200" b="0" i="0" dirty="0"/>
                            <a:t> = 0:</a:t>
                          </a:r>
                        </a:p>
                        <a:p>
                          <a:pPr marL="465138" indent="-465138">
                            <a:lnSpc>
                              <a:spcPct val="150000"/>
                            </a:lnSpc>
                            <a:spcAft>
                              <a:spcPts val="300"/>
                            </a:spcAft>
                          </a:pPr>
                          <a14:m>
                            <m:oMathPara xmlns:m="http://schemas.openxmlformats.org/officeDocument/2006/math">
                              <m:oMathParaPr>
                                <m:jc m:val="left"/>
                              </m:oMathParaPr>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τ</m:t>
                                    </m:r>
                                  </m:e>
                                  <m:sub>
                                    <m:r>
                                      <m:rPr>
                                        <m:sty m:val="p"/>
                                      </m:rPr>
                                      <a:rPr lang="en-US" sz="2200" b="0" i="0" smtClean="0">
                                        <a:latin typeface="Cambria Math" panose="02040503050406030204" pitchFamily="18" charset="0"/>
                                      </a:rPr>
                                      <m:t>wheel</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τ</m:t>
                                    </m:r>
                                  </m:e>
                                  <m:sub>
                                    <m:r>
                                      <m:rPr>
                                        <m:sty m:val="p"/>
                                      </m:rPr>
                                      <a:rPr lang="en-US" sz="2200" b="0" i="0" smtClean="0">
                                        <a:latin typeface="Cambria Math" panose="02040503050406030204" pitchFamily="18" charset="0"/>
                                      </a:rPr>
                                      <m:t>axle</m:t>
                                    </m:r>
                                  </m:sub>
                                </m:sSub>
                                <m:r>
                                  <a:rPr lang="en-US" sz="2200" b="0" i="0" smtClean="0">
                                    <a:latin typeface="Cambria Math" panose="02040503050406030204" pitchFamily="18" charset="0"/>
                                  </a:rPr>
                                  <m:t>=0</m:t>
                                </m:r>
                              </m:oMath>
                            </m:oMathPara>
                          </a14:m>
                          <a:endParaRPr lang="en-US" sz="2200" b="0" i="0" dirty="0"/>
                        </a:p>
                        <a:p>
                          <a:pPr>
                            <a:lnSpc>
                              <a:spcPct val="150000"/>
                            </a:lnSpc>
                            <a:spcAft>
                              <a:spcPts val="3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wheel</m:t>
                                    </m:r>
                                  </m:sub>
                                </m:sSub>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r</m:t>
                                    </m:r>
                                  </m:e>
                                  <m:sub>
                                    <m:r>
                                      <m:rPr>
                                        <m:sty m:val="p"/>
                                      </m:rPr>
                                      <a:rPr lang="en-US" sz="2200" b="0" i="0" smtClean="0">
                                        <a:latin typeface="Cambria Math" panose="02040503050406030204" pitchFamily="18" charset="0"/>
                                      </a:rPr>
                                      <m:t>wheel</m:t>
                                    </m:r>
                                  </m:sub>
                                </m:sSub>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0" smtClean="0">
                                        <a:latin typeface="Cambria Math" panose="02040503050406030204" pitchFamily="18" charset="0"/>
                                      </a:rPr>
                                      <m:t>90°</m:t>
                                    </m:r>
                                  </m:e>
                                </m:func>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axle</m:t>
                                    </m:r>
                                  </m:sub>
                                </m:sSub>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r</m:t>
                                    </m:r>
                                  </m:e>
                                  <m:sub>
                                    <m:r>
                                      <m:rPr>
                                        <m:sty m:val="p"/>
                                      </m:rPr>
                                      <a:rPr lang="en-US" sz="2200" b="0" i="0" smtClean="0">
                                        <a:latin typeface="Cambria Math" panose="02040503050406030204" pitchFamily="18" charset="0"/>
                                      </a:rPr>
                                      <m:t>axle</m:t>
                                    </m:r>
                                  </m:sub>
                                </m:sSub>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0" smtClean="0">
                                        <a:latin typeface="Cambria Math" panose="02040503050406030204" pitchFamily="18" charset="0"/>
                                      </a:rPr>
                                      <m:t>90°</m:t>
                                    </m:r>
                                  </m:e>
                                </m:func>
                                <m:r>
                                  <a:rPr lang="en-US" sz="2200" b="0" i="0" smtClean="0">
                                    <a:latin typeface="Cambria Math" panose="02040503050406030204" pitchFamily="18" charset="0"/>
                                  </a:rPr>
                                  <m:t>=0</m:t>
                                </m:r>
                              </m:oMath>
                            </m:oMathPara>
                          </a14:m>
                          <a:endParaRPr lang="en-US" sz="2200" b="0" i="0" dirty="0"/>
                        </a:p>
                        <a:p>
                          <a:pPr>
                            <a:lnSpc>
                              <a:spcPct val="15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d>
                                  <m:dPr>
                                    <m:ctrlPr>
                                      <a:rPr lang="en-US" sz="2200" b="0" i="1" smtClean="0">
                                        <a:latin typeface="Cambria Math" panose="02040503050406030204" pitchFamily="18" charset="0"/>
                                      </a:rPr>
                                    </m:ctrlPr>
                                  </m:dPr>
                                  <m:e>
                                    <m:r>
                                      <a:rPr lang="en-US" sz="2200" b="0" i="0" smtClean="0">
                                        <a:latin typeface="Cambria Math" panose="02040503050406030204" pitchFamily="18" charset="0"/>
                                      </a:rPr>
                                      <m:t>12</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0.1</m:t>
                                    </m:r>
                                  </m:e>
                                </m:d>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axle</m:t>
                                    </m:r>
                                  </m:sub>
                                </m:sSub>
                                <m:d>
                                  <m:dPr>
                                    <m:ctrlPr>
                                      <a:rPr lang="en-US" sz="2200" b="0" i="1" smtClean="0">
                                        <a:latin typeface="Cambria Math" panose="02040503050406030204" pitchFamily="18" charset="0"/>
                                      </a:rPr>
                                    </m:ctrlPr>
                                  </m:dPr>
                                  <m:e>
                                    <m:r>
                                      <a:rPr lang="en-US" sz="2200" b="0" i="0" smtClean="0">
                                        <a:latin typeface="Cambria Math" panose="02040503050406030204" pitchFamily="18" charset="0"/>
                                      </a:rPr>
                                      <m:t>0.04</m:t>
                                    </m:r>
                                  </m:e>
                                </m:d>
                                <m:r>
                                  <a:rPr lang="en-US" sz="2200" b="0" i="0" smtClean="0">
                                    <a:latin typeface="Cambria Math" panose="02040503050406030204" pitchFamily="18" charset="0"/>
                                  </a:rPr>
                                  <m:t>=0</m:t>
                                </m:r>
                              </m:oMath>
                            </m:oMathPara>
                          </a14:m>
                          <a:endParaRPr lang="en-US" sz="2200" b="0" i="0" dirty="0">
                            <a:latin typeface="Cambria Math" panose="02040503050406030204" pitchFamily="18" charset="0"/>
                          </a:endParaRPr>
                        </a:p>
                        <a:p>
                          <a:pPr>
                            <a:lnSpc>
                              <a:spcPct val="100000"/>
                            </a:lnSpc>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F</m:t>
                                    </m:r>
                                  </m:e>
                                  <m:sub>
                                    <m:r>
                                      <m:rPr>
                                        <m:sty m:val="p"/>
                                      </m:rPr>
                                      <a:rPr lang="en-US" sz="2200" b="0" i="0" smtClean="0">
                                        <a:latin typeface="Cambria Math" panose="02040503050406030204" pitchFamily="18" charset="0"/>
                                      </a:rPr>
                                      <m:t>axle</m:t>
                                    </m:r>
                                  </m:sub>
                                </m:sSub>
                                <m:r>
                                  <a:rPr lang="en-US" sz="2200" b="0" i="0" smtClean="0">
                                    <a:latin typeface="Cambria Math" panose="02040503050406030204" pitchFamily="18" charset="0"/>
                                  </a:rPr>
                                  <m:t>=</m:t>
                                </m:r>
                                <m:f>
                                  <m:fPr>
                                    <m:ctrlPr>
                                      <a:rPr lang="en-US" sz="2200" b="0" i="1" smtClean="0">
                                        <a:latin typeface="Cambria Math" panose="02040503050406030204" pitchFamily="18" charset="0"/>
                                      </a:rPr>
                                    </m:ctrlPr>
                                  </m:fPr>
                                  <m:num>
                                    <m:d>
                                      <m:dPr>
                                        <m:ctrlPr>
                                          <a:rPr lang="en-US" sz="2200" b="0" i="1" smtClean="0">
                                            <a:latin typeface="Cambria Math" panose="02040503050406030204" pitchFamily="18" charset="0"/>
                                          </a:rPr>
                                        </m:ctrlPr>
                                      </m:dPr>
                                      <m:e>
                                        <m:r>
                                          <a:rPr lang="en-US" sz="2200" b="0" i="0" smtClean="0">
                                            <a:latin typeface="Cambria Math" panose="02040503050406030204" pitchFamily="18" charset="0"/>
                                          </a:rPr>
                                          <m:t>12</m:t>
                                        </m:r>
                                      </m:e>
                                    </m:d>
                                    <m:d>
                                      <m:dPr>
                                        <m:ctrlPr>
                                          <a:rPr lang="en-US" sz="2200" b="0" i="1" smtClean="0">
                                            <a:latin typeface="Cambria Math" panose="02040503050406030204" pitchFamily="18" charset="0"/>
                                          </a:rPr>
                                        </m:ctrlPr>
                                      </m:dPr>
                                      <m:e>
                                        <m:r>
                                          <a:rPr lang="en-US" sz="2200" b="0" i="0" smtClean="0">
                                            <a:latin typeface="Cambria Math" panose="02040503050406030204" pitchFamily="18" charset="0"/>
                                          </a:rPr>
                                          <m:t>0.1</m:t>
                                        </m:r>
                                      </m:e>
                                    </m:d>
                                  </m:num>
                                  <m:den>
                                    <m:r>
                                      <a:rPr lang="en-US" sz="2200" b="0" i="0" smtClean="0">
                                        <a:latin typeface="Cambria Math" panose="02040503050406030204" pitchFamily="18" charset="0"/>
                                      </a:rPr>
                                      <m:t>0.04</m:t>
                                    </m:r>
                                  </m:den>
                                </m:f>
                                <m:r>
                                  <a:rPr lang="en-US" sz="2200" b="0" i="0" smtClean="0">
                                    <a:latin typeface="Cambria Math" panose="02040503050406030204" pitchFamily="18" charset="0"/>
                                  </a:rPr>
                                  <m:t> </m:t>
                                </m:r>
                                <m:r>
                                  <m:rPr>
                                    <m:sty m:val="p"/>
                                  </m:rPr>
                                  <a:rPr lang="en-US" sz="2200" b="0" i="0" smtClean="0">
                                    <a:latin typeface="Cambria Math" panose="02040503050406030204" pitchFamily="18" charset="0"/>
                                  </a:rPr>
                                  <m:t>N</m:t>
                                </m:r>
                                <m:r>
                                  <a:rPr lang="en-US" sz="2200" b="0" i="0" smtClean="0">
                                    <a:latin typeface="Cambria Math" panose="02040503050406030204" pitchFamily="18" charset="0"/>
                                  </a:rPr>
                                  <m:t>=</m:t>
                                </m:r>
                                <m:r>
                                  <a:rPr lang="en-US" sz="2200" b="1" i="0" smtClean="0">
                                    <a:latin typeface="Cambria Math" panose="02040503050406030204" pitchFamily="18" charset="0"/>
                                  </a:rPr>
                                  <m:t>𝟑𝟎</m:t>
                                </m:r>
                                <m:r>
                                  <a:rPr lang="en-US" sz="2200" b="1" i="0" smtClean="0">
                                    <a:latin typeface="Cambria Math" panose="02040503050406030204" pitchFamily="18" charset="0"/>
                                  </a:rPr>
                                  <m:t> </m:t>
                                </m:r>
                                <m:r>
                                  <a:rPr lang="en-US" sz="2200" b="1" i="0" smtClean="0">
                                    <a:latin typeface="Cambria Math" panose="02040503050406030204" pitchFamily="18" charset="0"/>
                                  </a:rPr>
                                  <m:t>𝐍</m:t>
                                </m:r>
                                <m:r>
                                  <a:rPr lang="en-US" sz="2200" b="0" i="0" smtClean="0">
                                    <a:latin typeface="Cambria Math" panose="02040503050406030204" pitchFamily="18" charset="0"/>
                                  </a:rPr>
                                  <m:t> </m:t>
                                </m:r>
                              </m:oMath>
                            </m:oMathPara>
                          </a14:m>
                          <a:endParaRPr lang="en-US" sz="2200" b="0" i="0"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3418714"/>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3137203851"/>
                  </p:ext>
                </p:extLst>
              </p:nvPr>
            </p:nvGraphicFramePr>
            <p:xfrm>
              <a:off x="5731041" y="1894877"/>
              <a:ext cx="6011249" cy="4552125"/>
            </p:xfrm>
            <a:graphic>
              <a:graphicData uri="http://schemas.openxmlformats.org/drawingml/2006/table">
                <a:tbl>
                  <a:tblPr>
                    <a:tableStyleId>{5C22544A-7EE6-4342-B048-85BDC9FD1C3A}</a:tableStyleId>
                  </a:tblPr>
                  <a:tblGrid>
                    <a:gridCol w="6011249">
                      <a:extLst>
                        <a:ext uri="{9D8B030D-6E8A-4147-A177-3AD203B41FA5}">
                          <a16:colId xmlns:a16="http://schemas.microsoft.com/office/drawing/2014/main" val="2431655905"/>
                        </a:ext>
                      </a:extLst>
                    </a:gridCol>
                  </a:tblGrid>
                  <a:tr h="4552125">
                    <a:tc>
                      <a:txBody>
                        <a:bodyPr/>
                        <a:lstStyle/>
                        <a:p>
                          <a:endParaRPr lang="en-US"/>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6"/>
                          <a:stretch>
                            <a:fillRect l="-101" t="-134" r="-203" b="-267"/>
                          </a:stretch>
                        </a:blipFill>
                      </a:tcPr>
                    </a:tc>
                    <a:extLst>
                      <a:ext uri="{0D108BD9-81ED-4DB2-BD59-A6C34878D82A}">
                        <a16:rowId xmlns:a16="http://schemas.microsoft.com/office/drawing/2014/main" val="1543418714"/>
                      </a:ext>
                    </a:extLst>
                  </a:tr>
                </a:tbl>
              </a:graphicData>
            </a:graphic>
          </p:graphicFrame>
        </mc:Fallback>
      </mc:AlternateContent>
      <p:sp>
        <p:nvSpPr>
          <p:cNvPr id="6" name="Rectangle 1"/>
          <p:cNvSpPr>
            <a:spLocks/>
          </p:cNvSpPr>
          <p:nvPr/>
        </p:nvSpPr>
        <p:spPr bwMode="auto">
          <a:xfrm>
            <a:off x="592170" y="385764"/>
            <a:ext cx="5634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a:latin typeface="Arial" panose="020B0604020202020204" pitchFamily="34" charset="0"/>
              </a:rPr>
              <a:t>Problem </a:t>
            </a:r>
            <a:r>
              <a:rPr lang="en-US" altLang="en-US" sz="2700" smtClean="0">
                <a:latin typeface="Arial" panose="020B0604020202020204" pitchFamily="34" charset="0"/>
              </a:rPr>
              <a:t>7: </a:t>
            </a:r>
            <a:r>
              <a:rPr lang="en-US" altLang="en-US" sz="2700" dirty="0">
                <a:latin typeface="Arial" panose="020B0604020202020204" pitchFamily="34" charset="0"/>
              </a:rPr>
              <a:t>Wheel and Axle</a:t>
            </a:r>
          </a:p>
        </p:txBody>
      </p:sp>
      <p:graphicFrame>
        <p:nvGraphicFramePr>
          <p:cNvPr id="2" name="Table 1"/>
          <p:cNvGraphicFramePr>
            <a:graphicFrameLocks noGrp="1"/>
          </p:cNvGraphicFramePr>
          <p:nvPr>
            <p:extLst>
              <p:ext uri="{D42A27DB-BD31-4B8C-83A1-F6EECF244321}">
                <p14:modId xmlns:p14="http://schemas.microsoft.com/office/powerpoint/2010/main" val="2131241943"/>
              </p:ext>
            </p:extLst>
          </p:nvPr>
        </p:nvGraphicFramePr>
        <p:xfrm>
          <a:off x="592170" y="1007390"/>
          <a:ext cx="10932778" cy="725612"/>
        </p:xfrm>
        <a:graphic>
          <a:graphicData uri="http://schemas.openxmlformats.org/drawingml/2006/table">
            <a:tbl>
              <a:tblPr>
                <a:tableStyleId>{5C22544A-7EE6-4342-B048-85BDC9FD1C3A}</a:tableStyleId>
              </a:tblPr>
              <a:tblGrid>
                <a:gridCol w="10932778">
                  <a:extLst>
                    <a:ext uri="{9D8B030D-6E8A-4147-A177-3AD203B41FA5}">
                      <a16:colId xmlns:a16="http://schemas.microsoft.com/office/drawing/2014/main" val="2431655905"/>
                    </a:ext>
                  </a:extLst>
                </a:gridCol>
              </a:tblGrid>
              <a:tr h="725612">
                <a:tc>
                  <a:txBody>
                    <a:bodyPr/>
                    <a:lstStyle/>
                    <a:p>
                      <a:pPr>
                        <a:spcAft>
                          <a:spcPts val="600"/>
                        </a:spcAft>
                      </a:pPr>
                      <a:r>
                        <a:rPr lang="en-US" sz="2200" kern="1200" dirty="0">
                          <a:solidFill>
                            <a:schemeClr val="dk1"/>
                          </a:solidFill>
                          <a:effectLst/>
                          <a:latin typeface="+mn-lt"/>
                          <a:ea typeface="+mn-ea"/>
                          <a:cs typeface="+mn-cs"/>
                        </a:rPr>
                        <a:t>A</a:t>
                      </a:r>
                      <a:r>
                        <a:rPr lang="en-US" sz="2200" kern="1200" baseline="0" dirty="0">
                          <a:solidFill>
                            <a:schemeClr val="dk1"/>
                          </a:solidFill>
                          <a:effectLst/>
                          <a:latin typeface="+mn-lt"/>
                          <a:ea typeface="+mn-ea"/>
                          <a:cs typeface="+mn-cs"/>
                        </a:rPr>
                        <a:t> wheel of radius </a:t>
                      </a:r>
                      <a:r>
                        <a:rPr lang="en-US" sz="2200" b="1" kern="1200" baseline="0" dirty="0">
                          <a:solidFill>
                            <a:schemeClr val="dk1"/>
                          </a:solidFill>
                          <a:effectLst/>
                          <a:latin typeface="+mn-lt"/>
                          <a:ea typeface="+mn-ea"/>
                          <a:cs typeface="+mn-cs"/>
                        </a:rPr>
                        <a:t>10 cm </a:t>
                      </a:r>
                      <a:r>
                        <a:rPr lang="en-US" sz="2200" kern="1200" baseline="0" dirty="0">
                          <a:solidFill>
                            <a:schemeClr val="dk1"/>
                          </a:solidFill>
                          <a:effectLst/>
                          <a:latin typeface="+mn-lt"/>
                          <a:ea typeface="+mn-ea"/>
                          <a:cs typeface="+mn-cs"/>
                        </a:rPr>
                        <a:t>is connected to an axle of radius </a:t>
                      </a:r>
                      <a:r>
                        <a:rPr lang="en-US" sz="2200" b="1" kern="1200" baseline="0" dirty="0">
                          <a:solidFill>
                            <a:schemeClr val="dk1"/>
                          </a:solidFill>
                          <a:effectLst/>
                          <a:latin typeface="+mn-lt"/>
                          <a:ea typeface="+mn-ea"/>
                          <a:cs typeface="+mn-cs"/>
                        </a:rPr>
                        <a:t>4 cm</a:t>
                      </a:r>
                      <a:r>
                        <a:rPr lang="en-US" sz="2200" kern="1200" baseline="0" dirty="0">
                          <a:solidFill>
                            <a:schemeClr val="dk1"/>
                          </a:solidFill>
                          <a:effectLst/>
                          <a:latin typeface="+mn-lt"/>
                          <a:ea typeface="+mn-ea"/>
                          <a:cs typeface="+mn-cs"/>
                        </a:rPr>
                        <a:t>. If a force of </a:t>
                      </a:r>
                      <a:r>
                        <a:rPr lang="en-US" sz="2200" b="1" kern="1200" baseline="0" dirty="0">
                          <a:solidFill>
                            <a:schemeClr val="dk1"/>
                          </a:solidFill>
                          <a:effectLst/>
                          <a:latin typeface="+mn-lt"/>
                          <a:ea typeface="+mn-ea"/>
                          <a:cs typeface="+mn-cs"/>
                        </a:rPr>
                        <a:t>12 N</a:t>
                      </a:r>
                      <a:r>
                        <a:rPr lang="en-US" sz="2200" kern="1200" baseline="0" dirty="0">
                          <a:solidFill>
                            <a:schemeClr val="dk1"/>
                          </a:solidFill>
                          <a:effectLst/>
                          <a:latin typeface="+mn-lt"/>
                          <a:ea typeface="+mn-ea"/>
                          <a:cs typeface="+mn-cs"/>
                        </a:rPr>
                        <a:t> is applied to the wheel, what force must be applied to the axle to keep the system at equilibrium?</a:t>
                      </a:r>
                      <a:endParaRPr lang="en-US" sz="2200" kern="1200" dirty="0">
                        <a:solidFill>
                          <a:schemeClr val="dk1"/>
                        </a:solidFill>
                        <a:effectLst/>
                        <a:latin typeface="+mn-lt"/>
                        <a:ea typeface="+mn-ea"/>
                        <a:cs typeface="+mn-cs"/>
                      </a:endParaRPr>
                    </a:p>
                  </a:txBody>
                  <a:tcPr marL="68580" marR="68580" marT="0" marB="0">
                    <a:noFill/>
                  </a:tcPr>
                </a:tc>
                <a:extLst>
                  <a:ext uri="{0D108BD9-81ED-4DB2-BD59-A6C34878D82A}">
                    <a16:rowId xmlns:a16="http://schemas.microsoft.com/office/drawing/2014/main" val="1543418714"/>
                  </a:ext>
                </a:extLst>
              </a:tr>
            </a:tbl>
          </a:graphicData>
        </a:graphic>
      </p:graphicFrame>
      <p:sp>
        <p:nvSpPr>
          <p:cNvPr id="3" name="Slide Number Placeholder 2"/>
          <p:cNvSpPr>
            <a:spLocks noGrp="1"/>
          </p:cNvSpPr>
          <p:nvPr>
            <p:ph type="sldNum" sz="quarter" idx="12"/>
          </p:nvPr>
        </p:nvSpPr>
        <p:spPr>
          <a:xfrm>
            <a:off x="11742290" y="6447002"/>
            <a:ext cx="381000" cy="327914"/>
          </a:xfrm>
        </p:spPr>
        <p:txBody>
          <a:bodyPr/>
          <a:lstStyle/>
          <a:p>
            <a:fld id="{A9A02BFA-1522-4890-AA2B-CDF5F633B528}" type="slidenum">
              <a:rPr lang="en-US" smtClean="0"/>
              <a:t>26</a:t>
            </a:fld>
            <a:endParaRPr lang="en-US"/>
          </a:p>
        </p:txBody>
      </p:sp>
      <p:pic>
        <p:nvPicPr>
          <p:cNvPr id="2050" name="Picture 2" descr="Image result for wheel and axl"/>
          <p:cNvPicPr>
            <a:picLocks noChangeAspect="1" noChangeArrowheads="1"/>
          </p:cNvPicPr>
          <p:nvPr/>
        </p:nvPicPr>
        <p:blipFill rotWithShape="1">
          <a:blip r:embed="rId7">
            <a:extLst>
              <a:ext uri="{28A0092B-C50C-407E-A947-70E740481C1C}">
                <a14:useLocalDpi xmlns:a14="http://schemas.microsoft.com/office/drawing/2010/main" val="0"/>
              </a:ext>
            </a:extLst>
          </a:blip>
          <a:srcRect b="5904"/>
          <a:stretch/>
        </p:blipFill>
        <p:spPr bwMode="auto">
          <a:xfrm>
            <a:off x="0" y="1916659"/>
            <a:ext cx="4053415" cy="2621040"/>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Group 40"/>
          <p:cNvGrpSpPr/>
          <p:nvPr/>
        </p:nvGrpSpPr>
        <p:grpSpPr>
          <a:xfrm>
            <a:off x="2051225" y="3932219"/>
            <a:ext cx="3291326" cy="2424131"/>
            <a:chOff x="1645946" y="4111981"/>
            <a:chExt cx="3291326" cy="2424131"/>
          </a:xfrm>
        </p:grpSpPr>
        <p:grpSp>
          <p:nvGrpSpPr>
            <p:cNvPr id="40" name="Group 39"/>
            <p:cNvGrpSpPr/>
            <p:nvPr/>
          </p:nvGrpSpPr>
          <p:grpSpPr>
            <a:xfrm>
              <a:off x="2293749" y="4111981"/>
              <a:ext cx="2643523" cy="2319060"/>
              <a:chOff x="2475323" y="4051234"/>
              <a:chExt cx="2643523" cy="2319060"/>
            </a:xfrm>
          </p:grpSpPr>
          <p:grpSp>
            <p:nvGrpSpPr>
              <p:cNvPr id="31" name="Group 30"/>
              <p:cNvGrpSpPr/>
              <p:nvPr/>
            </p:nvGrpSpPr>
            <p:grpSpPr>
              <a:xfrm>
                <a:off x="2813730" y="4051234"/>
                <a:ext cx="2305116" cy="2305116"/>
                <a:chOff x="2882685" y="4051234"/>
                <a:chExt cx="2305116" cy="2305116"/>
              </a:xfrm>
            </p:grpSpPr>
            <p:grpSp>
              <p:nvGrpSpPr>
                <p:cNvPr id="12" name="Group 11"/>
                <p:cNvGrpSpPr/>
                <p:nvPr/>
              </p:nvGrpSpPr>
              <p:grpSpPr>
                <a:xfrm>
                  <a:off x="2882685" y="4051234"/>
                  <a:ext cx="2305116" cy="2305116"/>
                  <a:chOff x="3983064" y="4233796"/>
                  <a:chExt cx="2305116" cy="2305116"/>
                </a:xfrm>
              </p:grpSpPr>
              <p:sp>
                <p:nvSpPr>
                  <p:cNvPr id="8" name="Oval 7"/>
                  <p:cNvSpPr/>
                  <p:nvPr/>
                </p:nvSpPr>
                <p:spPr>
                  <a:xfrm>
                    <a:off x="3983064" y="4233796"/>
                    <a:ext cx="2305116" cy="2305116"/>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4700934" y="4942488"/>
                    <a:ext cx="869376" cy="869376"/>
                  </a:xfrm>
                  <a:prstGeom prst="ellipse">
                    <a:avLst/>
                  </a:prstGeom>
                  <a:solidFill>
                    <a:srgbClr val="92D050">
                      <a:alpha val="36863"/>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3" name="Straight Arrow Connector 22"/>
                <p:cNvCxnSpPr>
                  <a:endCxn id="29" idx="6"/>
                </p:cNvCxnSpPr>
                <p:nvPr/>
              </p:nvCxnSpPr>
              <p:spPr>
                <a:xfrm>
                  <a:off x="4035243" y="5194614"/>
                  <a:ext cx="434688"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4035243" y="5203791"/>
                  <a:ext cx="0" cy="109728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 name="TextBox 32"/>
                    <p:cNvSpPr txBox="1"/>
                    <p:nvPr/>
                  </p:nvSpPr>
                  <p:spPr>
                    <a:xfrm>
                      <a:off x="4035242" y="4775151"/>
                      <a:ext cx="598751"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chemeClr val="tx1"/>
                                    </a:solidFill>
                                    <a:latin typeface="Cambria Math" panose="02040503050406030204" pitchFamily="18" charset="0"/>
                                  </a:rPr>
                                </m:ctrlPr>
                              </m:sSubPr>
                              <m:e>
                                <m:r>
                                  <m:rPr>
                                    <m:sty m:val="p"/>
                                  </m:rPr>
                                  <a:rPr lang="en-US" sz="2000" b="0" i="0" smtClean="0">
                                    <a:solidFill>
                                      <a:schemeClr val="tx1"/>
                                    </a:solidFill>
                                    <a:latin typeface="Cambria Math" panose="02040503050406030204" pitchFamily="18" charset="0"/>
                                  </a:rPr>
                                  <m:t>r</m:t>
                                </m:r>
                              </m:e>
                              <m:sub>
                                <m:r>
                                  <m:rPr>
                                    <m:sty m:val="p"/>
                                  </m:rPr>
                                  <a:rPr lang="en-US" sz="2000" b="0" i="0" smtClean="0">
                                    <a:solidFill>
                                      <a:schemeClr val="tx1"/>
                                    </a:solidFill>
                                    <a:latin typeface="Cambria Math" panose="02040503050406030204" pitchFamily="18" charset="0"/>
                                  </a:rPr>
                                  <m:t>axle</m:t>
                                </m:r>
                              </m:sub>
                            </m:sSub>
                          </m:oMath>
                        </m:oMathPara>
                      </a14:m>
                      <a:endParaRPr lang="en-US" sz="2000" dirty="0">
                        <a:solidFill>
                          <a:schemeClr val="tx1"/>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4035242" y="4775151"/>
                      <a:ext cx="598751" cy="400110"/>
                    </a:xfrm>
                    <a:prstGeom prst="rect">
                      <a:avLst/>
                    </a:prstGeom>
                    <a:blipFill>
                      <a:blip r:embed="rId8"/>
                      <a:stretch>
                        <a:fillRect r="-6061" b="-30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3219149" y="5565076"/>
                      <a:ext cx="598751"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chemeClr val="tx1"/>
                                    </a:solidFill>
                                    <a:latin typeface="Cambria Math" panose="02040503050406030204" pitchFamily="18" charset="0"/>
                                  </a:rPr>
                                </m:ctrlPr>
                              </m:sSubPr>
                              <m:e>
                                <m:r>
                                  <m:rPr>
                                    <m:sty m:val="p"/>
                                  </m:rPr>
                                  <a:rPr lang="en-US" sz="2000" b="0" i="0" smtClean="0">
                                    <a:solidFill>
                                      <a:schemeClr val="tx1"/>
                                    </a:solidFill>
                                    <a:latin typeface="Cambria Math" panose="02040503050406030204" pitchFamily="18" charset="0"/>
                                  </a:rPr>
                                  <m:t>r</m:t>
                                </m:r>
                              </m:e>
                              <m:sub>
                                <m:r>
                                  <m:rPr>
                                    <m:sty m:val="p"/>
                                  </m:rPr>
                                  <a:rPr lang="en-US" sz="2000" b="0" i="0" smtClean="0">
                                    <a:solidFill>
                                      <a:schemeClr val="tx1"/>
                                    </a:solidFill>
                                    <a:latin typeface="Cambria Math" panose="02040503050406030204" pitchFamily="18" charset="0"/>
                                  </a:rPr>
                                  <m:t>wheel</m:t>
                                </m:r>
                              </m:sub>
                            </m:sSub>
                          </m:oMath>
                        </m:oMathPara>
                      </a14:m>
                      <a:endParaRPr lang="en-US" sz="2000" dirty="0">
                        <a:solidFill>
                          <a:schemeClr val="tx1"/>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3219149" y="5565076"/>
                      <a:ext cx="598751" cy="400110"/>
                    </a:xfrm>
                    <a:prstGeom prst="rect">
                      <a:avLst/>
                    </a:prstGeom>
                    <a:blipFill>
                      <a:blip r:embed="rId9"/>
                      <a:stretch>
                        <a:fillRect r="-35354" b="-1515"/>
                      </a:stretch>
                    </a:blipFill>
                  </p:spPr>
                  <p:txBody>
                    <a:bodyPr/>
                    <a:lstStyle/>
                    <a:p>
                      <a:r>
                        <a:rPr lang="en-US">
                          <a:noFill/>
                        </a:rPr>
                        <a:t> </a:t>
                      </a:r>
                    </a:p>
                  </p:txBody>
                </p:sp>
              </mc:Fallback>
            </mc:AlternateContent>
          </p:grpSp>
          <p:cxnSp>
            <p:nvCxnSpPr>
              <p:cNvPr id="36" name="Straight Arrow Connector 35"/>
              <p:cNvCxnSpPr/>
              <p:nvPr/>
            </p:nvCxnSpPr>
            <p:spPr>
              <a:xfrm flipH="1">
                <a:off x="2475323" y="4759926"/>
                <a:ext cx="1490963" cy="15225"/>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flipV="1">
                <a:off x="3150194" y="6353326"/>
                <a:ext cx="824628" cy="16968"/>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42" name="TextBox 41"/>
                <p:cNvSpPr txBox="1"/>
                <p:nvPr/>
              </p:nvSpPr>
              <p:spPr>
                <a:xfrm>
                  <a:off x="1645946" y="4620618"/>
                  <a:ext cx="598751"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rgbClr val="FF0000"/>
                                </a:solidFill>
                                <a:latin typeface="Cambria Math" panose="02040503050406030204" pitchFamily="18" charset="0"/>
                              </a:rPr>
                            </m:ctrlPr>
                          </m:sSubPr>
                          <m:e>
                            <m:r>
                              <m:rPr>
                                <m:sty m:val="p"/>
                              </m:rPr>
                              <a:rPr lang="en-US" sz="2000" b="0" i="0" smtClean="0">
                                <a:solidFill>
                                  <a:srgbClr val="FF0000"/>
                                </a:solidFill>
                                <a:latin typeface="Cambria Math" panose="02040503050406030204" pitchFamily="18" charset="0"/>
                              </a:rPr>
                              <m:t>F</m:t>
                            </m:r>
                          </m:e>
                          <m:sub>
                            <m:r>
                              <m:rPr>
                                <m:sty m:val="p"/>
                              </m:rPr>
                              <a:rPr lang="en-US" sz="2000" b="0" i="0" smtClean="0">
                                <a:solidFill>
                                  <a:srgbClr val="FF0000"/>
                                </a:solidFill>
                                <a:latin typeface="Cambria Math" panose="02040503050406030204" pitchFamily="18" charset="0"/>
                              </a:rPr>
                              <m:t>axle</m:t>
                            </m:r>
                          </m:sub>
                        </m:sSub>
                      </m:oMath>
                    </m:oMathPara>
                  </a14:m>
                  <a:endParaRPr lang="en-US" sz="2000" dirty="0">
                    <a:solidFill>
                      <a:srgbClr val="FF0000"/>
                    </a:solidFill>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1645946" y="4620618"/>
                  <a:ext cx="598751" cy="400110"/>
                </a:xfrm>
                <a:prstGeom prst="rect">
                  <a:avLst/>
                </a:prstGeom>
                <a:blipFill>
                  <a:blip r:embed="rId10"/>
                  <a:stretch>
                    <a:fillRect r="-12121" b="-15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2054859" y="6136002"/>
                  <a:ext cx="913761"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solidFill>
                                  <a:srgbClr val="FF0000"/>
                                </a:solidFill>
                                <a:latin typeface="Cambria Math" panose="02040503050406030204" pitchFamily="18" charset="0"/>
                              </a:rPr>
                            </m:ctrlPr>
                          </m:sSubPr>
                          <m:e>
                            <m:r>
                              <m:rPr>
                                <m:sty m:val="p"/>
                              </m:rPr>
                              <a:rPr lang="en-US" sz="2000" b="0" i="0" smtClean="0">
                                <a:solidFill>
                                  <a:srgbClr val="FF0000"/>
                                </a:solidFill>
                                <a:latin typeface="Cambria Math" panose="02040503050406030204" pitchFamily="18" charset="0"/>
                              </a:rPr>
                              <m:t>F</m:t>
                            </m:r>
                          </m:e>
                          <m:sub>
                            <m:r>
                              <m:rPr>
                                <m:sty m:val="p"/>
                              </m:rPr>
                              <a:rPr lang="en-US" sz="2000" b="0" i="0" smtClean="0">
                                <a:solidFill>
                                  <a:srgbClr val="FF0000"/>
                                </a:solidFill>
                                <a:latin typeface="Cambria Math" panose="02040503050406030204" pitchFamily="18" charset="0"/>
                              </a:rPr>
                              <m:t>wheel</m:t>
                            </m:r>
                          </m:sub>
                        </m:sSub>
                      </m:oMath>
                    </m:oMathPara>
                  </a14:m>
                  <a:endParaRPr lang="en-US" sz="2000" dirty="0">
                    <a:solidFill>
                      <a:srgbClr val="FF0000"/>
                    </a:solidFill>
                  </a:endParaRPr>
                </a:p>
              </p:txBody>
            </p:sp>
          </mc:Choice>
          <mc:Fallback xmlns="">
            <p:sp>
              <p:nvSpPr>
                <p:cNvPr id="43" name="TextBox 42"/>
                <p:cNvSpPr txBox="1">
                  <a:spLocks noRot="1" noChangeAspect="1" noMove="1" noResize="1" noEditPoints="1" noAdjustHandles="1" noChangeArrowheads="1" noChangeShapeType="1" noTextEdit="1"/>
                </p:cNvSpPr>
                <p:nvPr/>
              </p:nvSpPr>
              <p:spPr>
                <a:xfrm>
                  <a:off x="2054859" y="6136002"/>
                  <a:ext cx="913761" cy="400110"/>
                </a:xfrm>
                <a:prstGeom prst="rect">
                  <a:avLst/>
                </a:prstGeom>
                <a:blipFill>
                  <a:blip r:embed="rId11"/>
                  <a:stretch>
                    <a:fillRect b="-1515"/>
                  </a:stretch>
                </a:blipFill>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35814011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p:cNvSpPr>
          <p:nvPr/>
        </p:nvSpPr>
        <p:spPr bwMode="auto">
          <a:xfrm>
            <a:off x="840143" y="897208"/>
            <a:ext cx="3204915"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Force multiplication</a:t>
            </a:r>
          </a:p>
        </p:txBody>
      </p:sp>
      <mc:AlternateContent xmlns:mc="http://schemas.openxmlformats.org/markup-compatibility/2006" xmlns:a14="http://schemas.microsoft.com/office/drawing/2010/main">
        <mc:Choice Requires="a14">
          <p:graphicFrame>
            <p:nvGraphicFramePr>
              <p:cNvPr id="2" name="Table 1"/>
              <p:cNvGraphicFramePr>
                <a:graphicFrameLocks noGrp="1"/>
              </p:cNvGraphicFramePr>
              <p:nvPr>
                <p:extLst>
                  <p:ext uri="{D42A27DB-BD31-4B8C-83A1-F6EECF244321}">
                    <p14:modId xmlns:p14="http://schemas.microsoft.com/office/powerpoint/2010/main" val="1917430969"/>
                  </p:ext>
                </p:extLst>
              </p:nvPr>
            </p:nvGraphicFramePr>
            <p:xfrm>
              <a:off x="995127" y="1859797"/>
              <a:ext cx="10055166" cy="4401403"/>
            </p:xfrm>
            <a:graphic>
              <a:graphicData uri="http://schemas.openxmlformats.org/drawingml/2006/table">
                <a:tbl>
                  <a:tblPr>
                    <a:tableStyleId>{5C22544A-7EE6-4342-B048-85BDC9FD1C3A}</a:tableStyleId>
                  </a:tblPr>
                  <a:tblGrid>
                    <a:gridCol w="10055166">
                      <a:extLst>
                        <a:ext uri="{9D8B030D-6E8A-4147-A177-3AD203B41FA5}">
                          <a16:colId xmlns:a16="http://schemas.microsoft.com/office/drawing/2014/main" val="2431655905"/>
                        </a:ext>
                      </a:extLst>
                    </a:gridCol>
                  </a:tblGrid>
                  <a:tr h="2443064">
                    <a:tc>
                      <a:txBody>
                        <a:bodyPr/>
                        <a:lstStyle/>
                        <a:p>
                          <a:pPr marL="342900" indent="-342900">
                            <a:spcAft>
                              <a:spcPts val="600"/>
                            </a:spcAft>
                            <a:buFont typeface="Arial" panose="020B0604020202020204" pitchFamily="34" charset="0"/>
                            <a:buChar char="•"/>
                          </a:pPr>
                          <a:r>
                            <a:rPr lang="en-US" sz="2400" kern="1200" dirty="0">
                              <a:solidFill>
                                <a:schemeClr val="dk1"/>
                              </a:solidFill>
                              <a:effectLst/>
                              <a:latin typeface="+mn-lt"/>
                              <a:ea typeface="+mn-ea"/>
                              <a:cs typeface="+mn-cs"/>
                            </a:rPr>
                            <a:t>A</a:t>
                          </a:r>
                          <a:r>
                            <a:rPr lang="en-US" sz="2400" kern="1200" baseline="0" dirty="0">
                              <a:solidFill>
                                <a:schemeClr val="dk1"/>
                              </a:solidFill>
                              <a:effectLst/>
                              <a:latin typeface="+mn-lt"/>
                              <a:ea typeface="+mn-ea"/>
                              <a:cs typeface="+mn-cs"/>
                            </a:rPr>
                            <a:t>n applied force can be multiplied through distance reduction</a:t>
                          </a:r>
                        </a:p>
                        <a:p>
                          <a:pPr marL="0" indent="341313" algn="l">
                            <a:spcAft>
                              <a:spcPts val="600"/>
                            </a:spcAft>
                            <a:buFont typeface="Arial" panose="020B0604020202020204" pitchFamily="34" charset="0"/>
                            <a:buNone/>
                          </a:pPr>
                          <a:r>
                            <a:rPr lang="en-US" sz="2400" kern="1200" baseline="0" dirty="0">
                              <a:solidFill>
                                <a:schemeClr val="dk1"/>
                              </a:solidFill>
                              <a:effectLst/>
                              <a:latin typeface="+mn-lt"/>
                              <a:ea typeface="+mn-ea"/>
                              <a:cs typeface="+mn-cs"/>
                            </a:rPr>
                            <a:t>e.g. wheel and axle, crowbar, car jacks</a:t>
                          </a:r>
                        </a:p>
                        <a:p>
                          <a:pPr marL="0" indent="341313">
                            <a:spcAft>
                              <a:spcPts val="600"/>
                            </a:spcAft>
                            <a:buFont typeface="Arial" panose="020B0604020202020204" pitchFamily="34" charset="0"/>
                            <a:buNone/>
                          </a:pPr>
                          <a:endParaRPr lang="en-US" sz="2400" kern="1200" baseline="0" dirty="0">
                            <a:solidFill>
                              <a:schemeClr val="dk1"/>
                            </a:solidFill>
                            <a:effectLst/>
                            <a:latin typeface="+mn-lt"/>
                            <a:ea typeface="+mn-ea"/>
                            <a:cs typeface="+mn-cs"/>
                          </a:endParaRPr>
                        </a:p>
                        <a:p>
                          <a:pPr marL="342900" indent="-342900">
                            <a:spcAft>
                              <a:spcPts val="600"/>
                            </a:spcAft>
                            <a:buFont typeface="Arial" panose="020B0604020202020204" pitchFamily="34" charset="0"/>
                            <a:buChar char="•"/>
                          </a:pPr>
                          <a:r>
                            <a:rPr lang="en-US" sz="2400" kern="1200" baseline="0" dirty="0">
                              <a:solidFill>
                                <a:schemeClr val="dk1"/>
                              </a:solidFill>
                              <a:effectLst/>
                              <a:latin typeface="+mn-lt"/>
                              <a:ea typeface="+mn-ea"/>
                              <a:cs typeface="+mn-cs"/>
                            </a:rPr>
                            <a:t>The reduction in distance travelled and the multiplication of force  are inversely proportional,</a:t>
                          </a:r>
                        </a:p>
                        <a:p>
                          <a:pPr marL="0" indent="341313" algn="ctr">
                            <a:spcAft>
                              <a:spcPts val="600"/>
                            </a:spcAft>
                            <a:buFont typeface="Arial" panose="020B0604020202020204" pitchFamily="34" charset="0"/>
                            <a:buNone/>
                          </a:pPr>
                          <a:r>
                            <a:rPr lang="en-US" sz="2400" i="0" kern="1200" baseline="0" dirty="0">
                              <a:solidFill>
                                <a:schemeClr val="dk1"/>
                              </a:solidFill>
                              <a:effectLst/>
                              <a:latin typeface="+mn-lt"/>
                              <a:ea typeface="+mn-ea"/>
                              <a:cs typeface="+mn-cs"/>
                            </a:rPr>
                            <a:t>i.e.  </a:t>
                          </a:r>
                          <a14:m>
                            <m:oMath xmlns:m="http://schemas.openxmlformats.org/officeDocument/2006/math">
                              <m:r>
                                <m:rPr>
                                  <m:sty m:val="p"/>
                                </m:rPr>
                                <a:rPr lang="en-US" sz="2400" b="0" i="0" kern="1200" baseline="0" smtClean="0">
                                  <a:solidFill>
                                    <a:schemeClr val="dk1"/>
                                  </a:solidFill>
                                  <a:effectLst/>
                                  <a:latin typeface="Cambria Math" panose="02040503050406030204" pitchFamily="18" charset="0"/>
                                  <a:ea typeface="+mn-ea"/>
                                  <a:cs typeface="+mn-cs"/>
                                </a:rPr>
                                <m:t>F</m:t>
                              </m:r>
                              <m:r>
                                <a:rPr lang="en-US" sz="2400" b="0" i="0" kern="1200" baseline="0" smtClean="0">
                                  <a:solidFill>
                                    <a:schemeClr val="dk1"/>
                                  </a:solidFill>
                                  <a:effectLst/>
                                  <a:latin typeface="Cambria Math" panose="02040503050406030204" pitchFamily="18" charset="0"/>
                                  <a:ea typeface="+mn-ea"/>
                                  <a:cs typeface="+mn-cs"/>
                                </a:rPr>
                                <m:t> ∝</m:t>
                              </m:r>
                              <m:f>
                                <m:fPr>
                                  <m:ctrlPr>
                                    <a:rPr lang="en-US" sz="2400" b="0" i="1" kern="1200" baseline="0" smtClean="0">
                                      <a:solidFill>
                                        <a:schemeClr val="dk1"/>
                                      </a:solidFill>
                                      <a:effectLst/>
                                      <a:latin typeface="Cambria Math" panose="02040503050406030204" pitchFamily="18" charset="0"/>
                                      <a:ea typeface="Cambria Math" panose="02040503050406030204" pitchFamily="18" charset="0"/>
                                      <a:cs typeface="+mn-cs"/>
                                    </a:rPr>
                                  </m:ctrlPr>
                                </m:fPr>
                                <m:num>
                                  <m:r>
                                    <a:rPr lang="en-US" sz="2400" b="0" i="0" kern="1200" baseline="0" smtClean="0">
                                      <a:solidFill>
                                        <a:schemeClr val="dk1"/>
                                      </a:solidFill>
                                      <a:effectLst/>
                                      <a:latin typeface="Cambria Math" panose="02040503050406030204" pitchFamily="18" charset="0"/>
                                      <a:ea typeface="Cambria Math" panose="02040503050406030204" pitchFamily="18" charset="0"/>
                                      <a:cs typeface="+mn-cs"/>
                                    </a:rPr>
                                    <m:t>1</m:t>
                                  </m:r>
                                </m:num>
                                <m:den>
                                  <m:r>
                                    <m:rPr>
                                      <m:sty m:val="p"/>
                                    </m:rPr>
                                    <a:rPr lang="en-US" sz="2400" b="0" i="0" kern="1200" baseline="0" smtClean="0">
                                      <a:solidFill>
                                        <a:schemeClr val="dk1"/>
                                      </a:solidFill>
                                      <a:effectLst/>
                                      <a:latin typeface="Cambria Math" panose="02040503050406030204" pitchFamily="18" charset="0"/>
                                      <a:ea typeface="Cambria Math" panose="02040503050406030204" pitchFamily="18" charset="0"/>
                                      <a:cs typeface="+mn-cs"/>
                                    </a:rPr>
                                    <m:t>r</m:t>
                                  </m:r>
                                </m:den>
                              </m:f>
                              <m:r>
                                <a:rPr lang="en-US" sz="2400" b="0" i="0" kern="1200" baseline="0" smtClean="0">
                                  <a:solidFill>
                                    <a:schemeClr val="dk1"/>
                                  </a:solidFill>
                                  <a:effectLst/>
                                  <a:latin typeface="Cambria Math" panose="02040503050406030204" pitchFamily="18" charset="0"/>
                                  <a:ea typeface="Cambria Math" panose="02040503050406030204" pitchFamily="18" charset="0"/>
                                  <a:cs typeface="+mn-cs"/>
                                </a:rPr>
                                <m:t>     ⇒     </m:t>
                              </m:r>
                              <m:sSub>
                                <m:sSubPr>
                                  <m:ctrlPr>
                                    <a:rPr lang="en-US" sz="2400" b="0" i="1" kern="1200" baseline="0" smtClean="0">
                                      <a:solidFill>
                                        <a:schemeClr val="dk1"/>
                                      </a:solidFill>
                                      <a:effectLst/>
                                      <a:latin typeface="Cambria Math" panose="02040503050406030204" pitchFamily="18" charset="0"/>
                                      <a:ea typeface="+mn-ea"/>
                                      <a:cs typeface="+mn-cs"/>
                                    </a:rPr>
                                  </m:ctrlPr>
                                </m:sSubPr>
                                <m:e>
                                  <m:r>
                                    <m:rPr>
                                      <m:sty m:val="p"/>
                                    </m:rPr>
                                    <a:rPr lang="en-US" sz="2400" b="0" i="0" kern="1200" baseline="0" smtClean="0">
                                      <a:solidFill>
                                        <a:schemeClr val="dk1"/>
                                      </a:solidFill>
                                      <a:effectLst/>
                                      <a:latin typeface="Cambria Math" panose="02040503050406030204" pitchFamily="18" charset="0"/>
                                      <a:ea typeface="+mn-ea"/>
                                      <a:cs typeface="+mn-cs"/>
                                    </a:rPr>
                                    <m:t>F</m:t>
                                  </m:r>
                                </m:e>
                                <m:sub>
                                  <m:r>
                                    <a:rPr lang="en-US" sz="2400" b="0" i="0" kern="1200" baseline="0" smtClean="0">
                                      <a:solidFill>
                                        <a:schemeClr val="dk1"/>
                                      </a:solidFill>
                                      <a:effectLst/>
                                      <a:latin typeface="Cambria Math" panose="02040503050406030204" pitchFamily="18" charset="0"/>
                                      <a:ea typeface="+mn-ea"/>
                                      <a:cs typeface="+mn-cs"/>
                                    </a:rPr>
                                    <m:t>1</m:t>
                                  </m:r>
                                </m:sub>
                              </m:sSub>
                              <m:r>
                                <a:rPr lang="en-US" sz="2400" b="0" i="0" kern="1200" baseline="0" smtClean="0">
                                  <a:solidFill>
                                    <a:schemeClr val="dk1"/>
                                  </a:solidFill>
                                  <a:effectLst/>
                                  <a:latin typeface="Cambria Math" panose="02040503050406030204" pitchFamily="18" charset="0"/>
                                  <a:ea typeface="+mn-ea"/>
                                  <a:cs typeface="+mn-cs"/>
                                </a:rPr>
                                <m:t> </m:t>
                              </m:r>
                              <m:sSub>
                                <m:sSubPr>
                                  <m:ctrlPr>
                                    <a:rPr lang="en-US" sz="2400" b="0" i="1" kern="1200" baseline="0" smtClean="0">
                                      <a:solidFill>
                                        <a:schemeClr val="dk1"/>
                                      </a:solidFill>
                                      <a:effectLst/>
                                      <a:latin typeface="Cambria Math" panose="02040503050406030204" pitchFamily="18" charset="0"/>
                                      <a:ea typeface="+mn-ea"/>
                                      <a:cs typeface="+mn-cs"/>
                                    </a:rPr>
                                  </m:ctrlPr>
                                </m:sSubPr>
                                <m:e>
                                  <m:r>
                                    <m:rPr>
                                      <m:sty m:val="p"/>
                                    </m:rPr>
                                    <a:rPr lang="en-US" sz="2400" b="0" i="0" kern="1200" baseline="0" smtClean="0">
                                      <a:solidFill>
                                        <a:schemeClr val="dk1"/>
                                      </a:solidFill>
                                      <a:effectLst/>
                                      <a:latin typeface="Cambria Math" panose="02040503050406030204" pitchFamily="18" charset="0"/>
                                      <a:ea typeface="+mn-ea"/>
                                      <a:cs typeface="+mn-cs"/>
                                    </a:rPr>
                                    <m:t>r</m:t>
                                  </m:r>
                                </m:e>
                                <m:sub>
                                  <m:r>
                                    <a:rPr lang="en-US" sz="2400" b="0" i="0" kern="1200" baseline="0" smtClean="0">
                                      <a:solidFill>
                                        <a:schemeClr val="dk1"/>
                                      </a:solidFill>
                                      <a:effectLst/>
                                      <a:latin typeface="Cambria Math" panose="02040503050406030204" pitchFamily="18" charset="0"/>
                                      <a:ea typeface="+mn-ea"/>
                                      <a:cs typeface="+mn-cs"/>
                                    </a:rPr>
                                    <m:t>1</m:t>
                                  </m:r>
                                </m:sub>
                              </m:sSub>
                              <m:r>
                                <a:rPr lang="en-US" sz="2400" b="0" i="0" kern="1200" baseline="0" smtClean="0">
                                  <a:solidFill>
                                    <a:schemeClr val="dk1"/>
                                  </a:solidFill>
                                  <a:effectLst/>
                                  <a:latin typeface="Cambria Math" panose="02040503050406030204" pitchFamily="18" charset="0"/>
                                  <a:ea typeface="+mn-ea"/>
                                  <a:cs typeface="+mn-cs"/>
                                </a:rPr>
                                <m:t>=</m:t>
                              </m:r>
                              <m:sSub>
                                <m:sSubPr>
                                  <m:ctrlPr>
                                    <a:rPr lang="en-US" sz="2400" b="0" i="1" kern="1200" baseline="0" smtClean="0">
                                      <a:solidFill>
                                        <a:schemeClr val="dk1"/>
                                      </a:solidFill>
                                      <a:effectLst/>
                                      <a:latin typeface="Cambria Math" panose="02040503050406030204" pitchFamily="18" charset="0"/>
                                      <a:ea typeface="+mn-ea"/>
                                      <a:cs typeface="+mn-cs"/>
                                    </a:rPr>
                                  </m:ctrlPr>
                                </m:sSubPr>
                                <m:e>
                                  <m:r>
                                    <m:rPr>
                                      <m:sty m:val="p"/>
                                    </m:rPr>
                                    <a:rPr lang="en-US" sz="2400" b="0" i="0" kern="1200" baseline="0" smtClean="0">
                                      <a:solidFill>
                                        <a:schemeClr val="dk1"/>
                                      </a:solidFill>
                                      <a:effectLst/>
                                      <a:latin typeface="Cambria Math" panose="02040503050406030204" pitchFamily="18" charset="0"/>
                                      <a:ea typeface="+mn-ea"/>
                                      <a:cs typeface="+mn-cs"/>
                                    </a:rPr>
                                    <m:t>F</m:t>
                                  </m:r>
                                </m:e>
                                <m:sub>
                                  <m:r>
                                    <a:rPr lang="en-US" sz="2400" b="0" i="0" kern="1200" baseline="0" smtClean="0">
                                      <a:solidFill>
                                        <a:schemeClr val="dk1"/>
                                      </a:solidFill>
                                      <a:effectLst/>
                                      <a:latin typeface="Cambria Math" panose="02040503050406030204" pitchFamily="18" charset="0"/>
                                      <a:ea typeface="+mn-ea"/>
                                      <a:cs typeface="+mn-cs"/>
                                    </a:rPr>
                                    <m:t>2</m:t>
                                  </m:r>
                                </m:sub>
                              </m:sSub>
                              <m:r>
                                <a:rPr lang="en-US" sz="2400" b="0" i="0" kern="1200" baseline="0" smtClean="0">
                                  <a:solidFill>
                                    <a:schemeClr val="dk1"/>
                                  </a:solidFill>
                                  <a:effectLst/>
                                  <a:latin typeface="Cambria Math" panose="02040503050406030204" pitchFamily="18" charset="0"/>
                                  <a:ea typeface="+mn-ea"/>
                                  <a:cs typeface="+mn-cs"/>
                                </a:rPr>
                                <m:t> </m:t>
                              </m:r>
                              <m:sSub>
                                <m:sSubPr>
                                  <m:ctrlPr>
                                    <a:rPr lang="en-US" sz="2400" b="0" i="1" kern="1200" baseline="0" smtClean="0">
                                      <a:solidFill>
                                        <a:schemeClr val="dk1"/>
                                      </a:solidFill>
                                      <a:effectLst/>
                                      <a:latin typeface="Cambria Math" panose="02040503050406030204" pitchFamily="18" charset="0"/>
                                      <a:ea typeface="+mn-ea"/>
                                      <a:cs typeface="+mn-cs"/>
                                    </a:rPr>
                                  </m:ctrlPr>
                                </m:sSubPr>
                                <m:e>
                                  <m:r>
                                    <m:rPr>
                                      <m:sty m:val="p"/>
                                    </m:rPr>
                                    <a:rPr lang="en-US" sz="2400" b="0" i="0" kern="1200" baseline="0" smtClean="0">
                                      <a:solidFill>
                                        <a:schemeClr val="dk1"/>
                                      </a:solidFill>
                                      <a:effectLst/>
                                      <a:latin typeface="Cambria Math" panose="02040503050406030204" pitchFamily="18" charset="0"/>
                                      <a:ea typeface="+mn-ea"/>
                                      <a:cs typeface="+mn-cs"/>
                                    </a:rPr>
                                    <m:t>r</m:t>
                                  </m:r>
                                </m:e>
                                <m:sub>
                                  <m:r>
                                    <a:rPr lang="en-US" sz="2400" b="0" i="0" kern="1200" baseline="0" smtClean="0">
                                      <a:solidFill>
                                        <a:schemeClr val="dk1"/>
                                      </a:solidFill>
                                      <a:effectLst/>
                                      <a:latin typeface="Cambria Math" panose="02040503050406030204" pitchFamily="18" charset="0"/>
                                      <a:ea typeface="+mn-ea"/>
                                      <a:cs typeface="+mn-cs"/>
                                    </a:rPr>
                                    <m:t>2</m:t>
                                  </m:r>
                                </m:sub>
                              </m:sSub>
                            </m:oMath>
                          </a14:m>
                          <a:endParaRPr lang="en-US" sz="2400" i="0" kern="1200" baseline="0" dirty="0">
                            <a:solidFill>
                              <a:schemeClr val="dk1"/>
                            </a:solidFill>
                            <a:effectLst/>
                            <a:latin typeface="+mn-lt"/>
                            <a:ea typeface="+mn-ea"/>
                            <a:cs typeface="+mn-cs"/>
                          </a:endParaRPr>
                        </a:p>
                        <a:p>
                          <a:pPr marL="0" indent="341313" algn="ctr">
                            <a:spcAft>
                              <a:spcPts val="600"/>
                            </a:spcAft>
                            <a:buFont typeface="Arial" panose="020B0604020202020204" pitchFamily="34" charset="0"/>
                            <a:buNone/>
                          </a:pPr>
                          <a:endParaRPr lang="en-US" sz="2400" i="0" kern="1200" baseline="0" dirty="0">
                            <a:solidFill>
                              <a:schemeClr val="dk1"/>
                            </a:solidFill>
                            <a:effectLst/>
                            <a:latin typeface="+mn-lt"/>
                            <a:ea typeface="+mn-ea"/>
                            <a:cs typeface="+mn-cs"/>
                          </a:endParaRPr>
                        </a:p>
                        <a:p>
                          <a:pPr marL="0" indent="341313" algn="ctr">
                            <a:spcAft>
                              <a:spcPts val="600"/>
                            </a:spcAft>
                            <a:buFont typeface="Arial" panose="020B0604020202020204" pitchFamily="34" charset="0"/>
                            <a:buNone/>
                          </a:pPr>
                          <a:r>
                            <a:rPr lang="en-US" sz="2400" i="1" kern="1200" baseline="0" dirty="0">
                              <a:solidFill>
                                <a:schemeClr val="bg1">
                                  <a:lumMod val="50000"/>
                                </a:schemeClr>
                              </a:solidFill>
                              <a:effectLst/>
                              <a:latin typeface="+mn-lt"/>
                              <a:ea typeface="+mn-ea"/>
                              <a:cs typeface="+mn-cs"/>
                            </a:rPr>
                            <a:t>The force-distance consistency will be revisited later in the semester (in study of work and energy)</a:t>
                          </a:r>
                        </a:p>
                      </a:txBody>
                      <a:tcPr marL="68580" marR="68580" marT="0" marB="0">
                        <a:noFill/>
                      </a:tcPr>
                    </a:tc>
                    <a:extLst>
                      <a:ext uri="{0D108BD9-81ED-4DB2-BD59-A6C34878D82A}">
                        <a16:rowId xmlns:a16="http://schemas.microsoft.com/office/drawing/2014/main" val="1543418714"/>
                      </a:ext>
                    </a:extLst>
                  </a:tr>
                  <a:tr h="501614">
                    <a:tc>
                      <a:txBody>
                        <a:bodyPr/>
                        <a:lstStyle/>
                        <a:p>
                          <a:pPr marL="0" indent="0">
                            <a:spcAft>
                              <a:spcPts val="600"/>
                            </a:spcAft>
                            <a:buFont typeface="Arial" panose="020B0604020202020204" pitchFamily="34" charset="0"/>
                            <a:buNone/>
                          </a:pPr>
                          <a:endParaRPr lang="en-US" sz="2400" kern="1200" dirty="0">
                            <a:solidFill>
                              <a:schemeClr val="dk1"/>
                            </a:solidFill>
                            <a:effectLst/>
                            <a:latin typeface="+mn-lt"/>
                            <a:ea typeface="+mn-ea"/>
                            <a:cs typeface="+mn-cs"/>
                          </a:endParaRPr>
                        </a:p>
                      </a:txBody>
                      <a:tcPr marL="68580" marR="68580" marT="0" marB="0">
                        <a:noFill/>
                      </a:tcPr>
                    </a:tc>
                    <a:extLst>
                      <a:ext uri="{0D108BD9-81ED-4DB2-BD59-A6C34878D82A}">
                        <a16:rowId xmlns:a16="http://schemas.microsoft.com/office/drawing/2014/main" val="256524524"/>
                      </a:ext>
                    </a:extLst>
                  </a:tr>
                </a:tbl>
              </a:graphicData>
            </a:graphic>
          </p:graphicFrame>
        </mc:Choice>
        <mc:Fallback xmlns="">
          <p:graphicFrame>
            <p:nvGraphicFramePr>
              <p:cNvPr id="2" name="Table 1"/>
              <p:cNvGraphicFramePr>
                <a:graphicFrameLocks noGrp="1"/>
              </p:cNvGraphicFramePr>
              <p:nvPr>
                <p:extLst>
                  <p:ext uri="{D42A27DB-BD31-4B8C-83A1-F6EECF244321}">
                    <p14:modId xmlns:p14="http://schemas.microsoft.com/office/powerpoint/2010/main" val="1917430969"/>
                  </p:ext>
                </p:extLst>
              </p:nvPr>
            </p:nvGraphicFramePr>
            <p:xfrm>
              <a:off x="995127" y="1859797"/>
              <a:ext cx="10055166" cy="4401403"/>
            </p:xfrm>
            <a:graphic>
              <a:graphicData uri="http://schemas.openxmlformats.org/drawingml/2006/table">
                <a:tbl>
                  <a:tblPr>
                    <a:tableStyleId>{5C22544A-7EE6-4342-B048-85BDC9FD1C3A}</a:tableStyleId>
                  </a:tblPr>
                  <a:tblGrid>
                    <a:gridCol w="10055166">
                      <a:extLst>
                        <a:ext uri="{9D8B030D-6E8A-4147-A177-3AD203B41FA5}">
                          <a16:colId xmlns:a16="http://schemas.microsoft.com/office/drawing/2014/main" val="2431655905"/>
                        </a:ext>
                      </a:extLst>
                    </a:gridCol>
                  </a:tblGrid>
                  <a:tr h="3899789">
                    <a:tc>
                      <a:txBody>
                        <a:bodyPr/>
                        <a:lstStyle/>
                        <a:p>
                          <a:endParaRPr lang="en-US"/>
                        </a:p>
                      </a:txBody>
                      <a:tcPr marL="68580" marR="68580" marT="0" marB="0">
                        <a:blipFill>
                          <a:blip r:embed="rId5"/>
                          <a:stretch>
                            <a:fillRect l="-61" t="-2340" r="-121" b="-13105"/>
                          </a:stretch>
                        </a:blipFill>
                      </a:tcPr>
                    </a:tc>
                    <a:extLst>
                      <a:ext uri="{0D108BD9-81ED-4DB2-BD59-A6C34878D82A}">
                        <a16:rowId xmlns:a16="http://schemas.microsoft.com/office/drawing/2014/main" val="1543418714"/>
                      </a:ext>
                    </a:extLst>
                  </a:tr>
                  <a:tr h="501614">
                    <a:tc>
                      <a:txBody>
                        <a:bodyPr/>
                        <a:lstStyle/>
                        <a:p>
                          <a:pPr marL="0" indent="0">
                            <a:spcAft>
                              <a:spcPts val="600"/>
                            </a:spcAft>
                            <a:buFont typeface="Arial" panose="020B0604020202020204" pitchFamily="34" charset="0"/>
                            <a:buNone/>
                          </a:pPr>
                          <a:endParaRPr lang="en-US" sz="2400" kern="1200" dirty="0">
                            <a:solidFill>
                              <a:schemeClr val="dk1"/>
                            </a:solidFill>
                            <a:effectLst/>
                            <a:latin typeface="+mn-lt"/>
                            <a:ea typeface="+mn-ea"/>
                            <a:cs typeface="+mn-cs"/>
                          </a:endParaRPr>
                        </a:p>
                      </a:txBody>
                      <a:tcPr marL="68580" marR="68580" marT="0" marB="0">
                        <a:noFill/>
                      </a:tcPr>
                    </a:tc>
                    <a:extLst>
                      <a:ext uri="{0D108BD9-81ED-4DB2-BD59-A6C34878D82A}">
                        <a16:rowId xmlns:a16="http://schemas.microsoft.com/office/drawing/2014/main" val="256524524"/>
                      </a:ext>
                    </a:extLst>
                  </a:tr>
                </a:tbl>
              </a:graphicData>
            </a:graphic>
          </p:graphicFrame>
        </mc:Fallback>
      </mc:AlternateContent>
      <p:sp>
        <p:nvSpPr>
          <p:cNvPr id="3" name="Slide Number Placeholder 2"/>
          <p:cNvSpPr>
            <a:spLocks noGrp="1"/>
          </p:cNvSpPr>
          <p:nvPr>
            <p:ph type="sldNum" sz="quarter" idx="12"/>
          </p:nvPr>
        </p:nvSpPr>
        <p:spPr/>
        <p:txBody>
          <a:bodyPr/>
          <a:lstStyle/>
          <a:p>
            <a:fld id="{A9A02BFA-1522-4890-AA2B-CDF5F633B528}" type="slidenum">
              <a:rPr lang="en-US" smtClean="0"/>
              <a:t>27</a:t>
            </a:fld>
            <a:endParaRPr lang="en-US"/>
          </a:p>
        </p:txBody>
      </p:sp>
    </p:spTree>
    <p:extLst>
      <p:ext uri="{BB962C8B-B14F-4D97-AF65-F5344CB8AC3E}">
        <p14:creationId xmlns:p14="http://schemas.microsoft.com/office/powerpoint/2010/main" val="7102291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p:cNvSpPr>
          <p:nvPr/>
        </p:nvSpPr>
        <p:spPr bwMode="auto">
          <a:xfrm>
            <a:off x="948786" y="568357"/>
            <a:ext cx="763524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Newton’s Second Law  - Rotational Dynamics</a:t>
            </a:r>
          </a:p>
        </p:txBody>
      </p:sp>
      <p:sp>
        <p:nvSpPr>
          <p:cNvPr id="5" name="TextBox 4"/>
          <p:cNvSpPr txBox="1"/>
          <p:nvPr/>
        </p:nvSpPr>
        <p:spPr>
          <a:xfrm>
            <a:off x="2084832" y="2459736"/>
            <a:ext cx="1202573" cy="400110"/>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Net Force</a:t>
            </a:r>
          </a:p>
        </p:txBody>
      </p:sp>
      <p:sp>
        <p:nvSpPr>
          <p:cNvPr id="8" name="TextBox 7"/>
          <p:cNvSpPr txBox="1"/>
          <p:nvPr/>
        </p:nvSpPr>
        <p:spPr>
          <a:xfrm>
            <a:off x="3687269" y="4181193"/>
            <a:ext cx="724878" cy="400110"/>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Mass</a:t>
            </a:r>
          </a:p>
        </p:txBody>
      </p:sp>
      <p:sp>
        <p:nvSpPr>
          <p:cNvPr id="9" name="TextBox 8"/>
          <p:cNvSpPr txBox="1"/>
          <p:nvPr/>
        </p:nvSpPr>
        <p:spPr>
          <a:xfrm>
            <a:off x="4034886" y="2437227"/>
            <a:ext cx="1492716" cy="400110"/>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Acceleration</a:t>
            </a:r>
          </a:p>
        </p:txBody>
      </p:sp>
      <p:cxnSp>
        <p:nvCxnSpPr>
          <p:cNvPr id="7" name="Straight Arrow Connector 6"/>
          <p:cNvCxnSpPr>
            <a:stCxn id="5" idx="2"/>
          </p:cNvCxnSpPr>
          <p:nvPr/>
        </p:nvCxnSpPr>
        <p:spPr>
          <a:xfrm>
            <a:off x="2686119" y="2859846"/>
            <a:ext cx="212656" cy="34093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4427727" y="2787656"/>
            <a:ext cx="484927" cy="44029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4022600" y="3631065"/>
            <a:ext cx="9143" cy="49875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6613655" y="2430910"/>
            <a:ext cx="4754489" cy="2006722"/>
            <a:chOff x="6613655" y="2430910"/>
            <a:chExt cx="4754489" cy="2006722"/>
          </a:xfrm>
        </p:grpSpPr>
        <p:sp>
          <p:nvSpPr>
            <p:cNvPr id="10" name="TextBox 9"/>
            <p:cNvSpPr txBox="1"/>
            <p:nvPr/>
          </p:nvSpPr>
          <p:spPr>
            <a:xfrm>
              <a:off x="6613655" y="2430910"/>
              <a:ext cx="1337161" cy="400110"/>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Net Torque</a:t>
              </a:r>
            </a:p>
          </p:txBody>
        </p:sp>
        <p:sp>
          <p:nvSpPr>
            <p:cNvPr id="11" name="TextBox 10"/>
            <p:cNvSpPr txBox="1"/>
            <p:nvPr/>
          </p:nvSpPr>
          <p:spPr>
            <a:xfrm>
              <a:off x="7927882" y="4037522"/>
              <a:ext cx="2060179" cy="400110"/>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Moment of Inertia</a:t>
              </a:r>
            </a:p>
          </p:txBody>
        </p:sp>
        <p:sp>
          <p:nvSpPr>
            <p:cNvPr id="12" name="TextBox 11"/>
            <p:cNvSpPr txBox="1"/>
            <p:nvPr/>
          </p:nvSpPr>
          <p:spPr>
            <a:xfrm>
              <a:off x="8985504" y="2453419"/>
              <a:ext cx="2382640" cy="400110"/>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Angular Acceleration</a:t>
              </a:r>
            </a:p>
          </p:txBody>
        </p:sp>
        <p:cxnSp>
          <p:nvCxnSpPr>
            <p:cNvPr id="15" name="Straight Arrow Connector 14"/>
            <p:cNvCxnSpPr/>
            <p:nvPr/>
          </p:nvCxnSpPr>
          <p:spPr>
            <a:xfrm>
              <a:off x="7306088" y="2837337"/>
              <a:ext cx="429863" cy="34093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9137999" y="2795753"/>
              <a:ext cx="484927" cy="44029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8683753" y="3467712"/>
              <a:ext cx="9143" cy="49875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6150" name="Picture 6" descr="https://latex.codecogs.com/gif.latex?%5Chuge%20%5Cvec%7B%5Ctau%7D_%7B%5Ctext%7Bnet%7D%7D%3DI%5Cvec%7B%5Calpha%7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6920" y="3178272"/>
              <a:ext cx="1428750" cy="333376"/>
            </a:xfrm>
            <a:prstGeom prst="rect">
              <a:avLst/>
            </a:prstGeom>
            <a:noFill/>
            <a:extLst>
              <a:ext uri="{909E8E84-426E-40DD-AFC4-6F175D3DCCD1}">
                <a14:hiddenFill xmlns:a14="http://schemas.microsoft.com/office/drawing/2010/main">
                  <a:solidFill>
                    <a:srgbClr val="FFFFFF"/>
                  </a:solidFill>
                </a14:hiddenFill>
              </a:ext>
            </a:extLst>
          </p:spPr>
        </p:pic>
      </p:grpSp>
      <p:pic>
        <p:nvPicPr>
          <p:cNvPr id="6152" name="Picture 8" descr="https://latex.codecogs.com/gif.latex?%5Chuge%20%5Cvec%7BF%7D_%5Ctext%7Bnet%7D%3Dm%5Cvec%7Ba%7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7863" y="3160595"/>
            <a:ext cx="1581150" cy="419101"/>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E32E3EB3-121C-4C15-971E-C00B0C8D1BE7}" type="slidenum">
              <a:rPr lang="en-US" smtClean="0"/>
              <a:t>3</a:t>
            </a:fld>
            <a:endParaRPr lang="en-US"/>
          </a:p>
        </p:txBody>
      </p:sp>
    </p:spTree>
    <p:custDataLst>
      <p:tags r:id="rId1"/>
    </p:custDataLst>
    <p:extLst>
      <p:ext uri="{BB962C8B-B14F-4D97-AF65-F5344CB8AC3E}">
        <p14:creationId xmlns:p14="http://schemas.microsoft.com/office/powerpoint/2010/main" val="398956188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p:cNvSpPr>
          <p:nvPr/>
        </p:nvSpPr>
        <p:spPr bwMode="auto">
          <a:xfrm>
            <a:off x="720186" y="470058"/>
            <a:ext cx="798957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a:latin typeface="Arial" panose="020B0604020202020204" pitchFamily="34" charset="0"/>
              </a:rPr>
              <a:t>Newton’s Second Law for Rotation</a:t>
            </a:r>
          </a:p>
        </p:txBody>
      </p:sp>
      <p:pic>
        <p:nvPicPr>
          <p:cNvPr id="327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18610" y="975836"/>
            <a:ext cx="1943100" cy="632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771" name="Rectangle 3"/>
          <p:cNvSpPr>
            <a:spLocks/>
          </p:cNvSpPr>
          <p:nvPr/>
        </p:nvSpPr>
        <p:spPr bwMode="auto">
          <a:xfrm>
            <a:off x="581834" y="1905953"/>
            <a:ext cx="11610166" cy="902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l"/>
            <a:r>
              <a:rPr lang="en-US" altLang="en-US" sz="2340" i="1" dirty="0">
                <a:latin typeface="Arial" panose="020B0604020202020204" pitchFamily="34" charset="0"/>
              </a:rPr>
              <a:t>I</a:t>
            </a:r>
            <a:r>
              <a:rPr lang="en-US" altLang="en-US" sz="2340" dirty="0">
                <a:latin typeface="Arial" panose="020B0604020202020204" pitchFamily="34" charset="0"/>
              </a:rPr>
              <a:t> = </a:t>
            </a:r>
            <a:r>
              <a:rPr lang="en-US" altLang="en-US" sz="2340" i="1" dirty="0">
                <a:latin typeface="Arial" panose="020B0604020202020204" pitchFamily="34" charset="0"/>
              </a:rPr>
              <a:t>moment of inertia.</a:t>
            </a:r>
            <a:r>
              <a:rPr lang="en-US" altLang="en-US" sz="2340" dirty="0">
                <a:latin typeface="Arial" panose="020B0604020202020204" pitchFamily="34" charset="0"/>
              </a:rPr>
              <a:t> Objects with larger moments of inertia are harder to get rotating</a:t>
            </a:r>
          </a:p>
        </p:txBody>
      </p:sp>
      <p:pic>
        <p:nvPicPr>
          <p:cNvPr id="3277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24150" y="3724752"/>
            <a:ext cx="2366010"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2779" name="Group 11"/>
          <p:cNvGrpSpPr>
            <a:grpSpLocks/>
          </p:cNvGrpSpPr>
          <p:nvPr/>
        </p:nvGrpSpPr>
        <p:grpSpPr bwMode="auto">
          <a:xfrm>
            <a:off x="5501640" y="2537460"/>
            <a:ext cx="4732020" cy="3951923"/>
            <a:chOff x="912" y="383"/>
            <a:chExt cx="4656" cy="3889"/>
          </a:xfrm>
        </p:grpSpPr>
        <p:pic>
          <p:nvPicPr>
            <p:cNvPr id="32777" name="Picture 9" descr="07_25FigureA"/>
            <p:cNvPicPr>
              <a:picLocks noChangeAspect="1" noChangeArrowheads="1"/>
            </p:cNvPicPr>
            <p:nvPr/>
          </p:nvPicPr>
          <p:blipFill>
            <a:blip r:embed="rId4" cstate="print">
              <a:extLst>
                <a:ext uri="{28A0092B-C50C-407E-A947-70E740481C1C}">
                  <a14:useLocalDpi xmlns:a14="http://schemas.microsoft.com/office/drawing/2010/main" val="0"/>
                </a:ext>
              </a:extLst>
            </a:blip>
            <a:srcRect r="13933" b="3571"/>
            <a:stretch>
              <a:fillRect/>
            </a:stretch>
          </p:blipFill>
          <p:spPr bwMode="auto">
            <a:xfrm>
              <a:off x="912" y="383"/>
              <a:ext cx="2304" cy="3889"/>
            </a:xfrm>
            <a:prstGeom prst="rect">
              <a:avLst/>
            </a:prstGeom>
            <a:noFill/>
            <a:extLst>
              <a:ext uri="{909E8E84-426E-40DD-AFC4-6F175D3DCCD1}">
                <a14:hiddenFill xmlns:a14="http://schemas.microsoft.com/office/drawing/2010/main">
                  <a:solidFill>
                    <a:srgbClr val="FFFFFF"/>
                  </a:solidFill>
                </a14:hiddenFill>
              </a:ext>
            </a:extLst>
          </p:spPr>
        </p:pic>
        <p:pic>
          <p:nvPicPr>
            <p:cNvPr id="32778" name="Picture 10" descr="07_25FigureB"/>
            <p:cNvPicPr>
              <a:picLocks noChangeAspect="1" noChangeArrowheads="1"/>
            </p:cNvPicPr>
            <p:nvPr/>
          </p:nvPicPr>
          <p:blipFill>
            <a:blip r:embed="rId5" cstate="print">
              <a:extLst>
                <a:ext uri="{28A0092B-C50C-407E-A947-70E740481C1C}">
                  <a14:useLocalDpi xmlns:a14="http://schemas.microsoft.com/office/drawing/2010/main" val="0"/>
                </a:ext>
              </a:extLst>
            </a:blip>
            <a:srcRect r="19313" b="3571"/>
            <a:stretch>
              <a:fillRect/>
            </a:stretch>
          </p:blipFill>
          <p:spPr bwMode="auto">
            <a:xfrm>
              <a:off x="3408" y="383"/>
              <a:ext cx="2160" cy="3889"/>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Slide Number Placeholder 1"/>
          <p:cNvSpPr>
            <a:spLocks noGrp="1"/>
          </p:cNvSpPr>
          <p:nvPr>
            <p:ph type="sldNum" sz="quarter" idx="12"/>
          </p:nvPr>
        </p:nvSpPr>
        <p:spPr/>
        <p:txBody>
          <a:bodyPr/>
          <a:lstStyle/>
          <a:p>
            <a:fld id="{E32E3EB3-121C-4C15-971E-C00B0C8D1BE7}" type="slidenum">
              <a:rPr lang="en-US" smtClean="0"/>
              <a:t>4</a:t>
            </a:fld>
            <a:endParaRPr lang="en-US"/>
          </a:p>
        </p:txBody>
      </p:sp>
    </p:spTree>
    <p:extLst>
      <p:ext uri="{BB962C8B-B14F-4D97-AF65-F5344CB8AC3E}">
        <p14:creationId xmlns:p14="http://schemas.microsoft.com/office/powerpoint/2010/main" val="23938490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p:cNvSpPr>
          <p:nvPr/>
        </p:nvSpPr>
        <p:spPr bwMode="auto">
          <a:xfrm>
            <a:off x="685800" y="380334"/>
            <a:ext cx="4104564"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b="1" dirty="0">
                <a:latin typeface="Arial" panose="020B0604020202020204" pitchFamily="34" charset="0"/>
              </a:rPr>
              <a:t>Torque</a:t>
            </a:r>
            <a:r>
              <a:rPr lang="en-US" altLang="en-US" sz="2700" dirty="0">
                <a:latin typeface="Arial" panose="020B0604020202020204" pitchFamily="34" charset="0"/>
              </a:rPr>
              <a:t>: Problem-solving</a:t>
            </a:r>
          </a:p>
        </p:txBody>
      </p:sp>
      <p:sp>
        <p:nvSpPr>
          <p:cNvPr id="30722" name="Rectangle 2"/>
          <p:cNvSpPr>
            <a:spLocks/>
          </p:cNvSpPr>
          <p:nvPr/>
        </p:nvSpPr>
        <p:spPr bwMode="auto">
          <a:xfrm>
            <a:off x="685800" y="1077564"/>
            <a:ext cx="11420856" cy="1314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r>
              <a:rPr lang="en-US" sz="2400" dirty="0">
                <a:latin typeface="Arial" panose="020B0604020202020204" pitchFamily="34" charset="0"/>
                <a:cs typeface="Arial" panose="020B0604020202020204" pitchFamily="34" charset="0"/>
              </a:rPr>
              <a:t>A 4.00 m long, 500 kg steel beam is supported 1.20 m from the right end. What is the torque about the support? </a:t>
            </a:r>
            <a:endParaRPr lang="en-US" altLang="en-US" sz="2340"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E32E3EB3-121C-4C15-971E-C00B0C8D1BE7}" type="slidenum">
              <a:rPr lang="en-US" smtClean="0"/>
              <a:t>5</a:t>
            </a:fld>
            <a:endParaRPr lang="en-US"/>
          </a:p>
        </p:txBody>
      </p:sp>
    </p:spTree>
    <p:extLst>
      <p:ext uri="{BB962C8B-B14F-4D97-AF65-F5344CB8AC3E}">
        <p14:creationId xmlns:p14="http://schemas.microsoft.com/office/powerpoint/2010/main" val="370736627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p:cNvSpPr>
          <p:nvPr/>
        </p:nvSpPr>
        <p:spPr bwMode="auto">
          <a:xfrm>
            <a:off x="685800" y="380334"/>
            <a:ext cx="2907792"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Problem-solving</a:t>
            </a:r>
          </a:p>
        </p:txBody>
      </p:sp>
      <p:sp>
        <p:nvSpPr>
          <p:cNvPr id="30722" name="Rectangle 2"/>
          <p:cNvSpPr>
            <a:spLocks/>
          </p:cNvSpPr>
          <p:nvPr/>
        </p:nvSpPr>
        <p:spPr bwMode="auto">
          <a:xfrm>
            <a:off x="685800" y="1077564"/>
            <a:ext cx="11420856" cy="1314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r>
              <a:rPr lang="en-US" sz="2400" dirty="0">
                <a:latin typeface="Arial" panose="020B0604020202020204" pitchFamily="34" charset="0"/>
                <a:cs typeface="Arial" panose="020B0604020202020204" pitchFamily="34" charset="0"/>
              </a:rPr>
              <a:t>A 4.00 m long, 500 kg steel beam is supported 1.20 m from the right end. What is the torque about the support? </a:t>
            </a:r>
            <a:endParaRPr lang="en-US" altLang="en-US" sz="2340" dirty="0">
              <a:latin typeface="Arial" panose="020B0604020202020204" pitchFamily="34" charset="0"/>
              <a:cs typeface="Arial" panose="020B0604020202020204" pitchFamily="34" charset="0"/>
            </a:endParaRPr>
          </a:p>
        </p:txBody>
      </p:sp>
      <p:sp>
        <p:nvSpPr>
          <p:cNvPr id="2" name="Rectangle 1"/>
          <p:cNvSpPr/>
          <p:nvPr/>
        </p:nvSpPr>
        <p:spPr>
          <a:xfrm>
            <a:off x="3255264" y="2712054"/>
            <a:ext cx="5120640" cy="329184"/>
          </a:xfrm>
          <a:prstGeom prst="rect">
            <a:avLst/>
          </a:prstGeom>
          <a:solidFill>
            <a:schemeClr val="tx1">
              <a:lumMod val="50000"/>
              <a:lumOff val="5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 name="Isosceles Triangle 2"/>
          <p:cNvSpPr/>
          <p:nvPr/>
        </p:nvSpPr>
        <p:spPr>
          <a:xfrm>
            <a:off x="7168896" y="3041238"/>
            <a:ext cx="237744" cy="40605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p:nvPr/>
        </p:nvCxnSpPr>
        <p:spPr>
          <a:xfrm>
            <a:off x="3255264" y="2392014"/>
            <a:ext cx="5120640"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5370590" y="2041041"/>
            <a:ext cx="889987" cy="369332"/>
          </a:xfrm>
          <a:prstGeom prst="rect">
            <a:avLst/>
          </a:prstGeom>
        </p:spPr>
        <p:txBody>
          <a:bodyPr wrap="none">
            <a:spAutoFit/>
          </a:bodyPr>
          <a:lstStyle/>
          <a:p>
            <a:r>
              <a:rPr lang="en-US" dirty="0">
                <a:latin typeface="Arial" panose="020B0604020202020204" pitchFamily="34" charset="0"/>
                <a:cs typeface="Arial" panose="020B0604020202020204" pitchFamily="34" charset="0"/>
              </a:rPr>
              <a:t>4.00 m</a:t>
            </a:r>
            <a:endParaRPr lang="en-US" dirty="0"/>
          </a:p>
        </p:txBody>
      </p:sp>
      <p:cxnSp>
        <p:nvCxnSpPr>
          <p:cNvPr id="9" name="Straight Arrow Connector 8"/>
          <p:cNvCxnSpPr/>
          <p:nvPr/>
        </p:nvCxnSpPr>
        <p:spPr>
          <a:xfrm>
            <a:off x="7406640" y="3694938"/>
            <a:ext cx="1042416"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7531636" y="3741419"/>
            <a:ext cx="889987" cy="369332"/>
          </a:xfrm>
          <a:prstGeom prst="rect">
            <a:avLst/>
          </a:prstGeom>
        </p:spPr>
        <p:txBody>
          <a:bodyPr wrap="none">
            <a:spAutoFit/>
          </a:bodyPr>
          <a:lstStyle/>
          <a:p>
            <a:r>
              <a:rPr lang="en-US" dirty="0">
                <a:latin typeface="Arial" panose="020B0604020202020204" pitchFamily="34" charset="0"/>
                <a:cs typeface="Arial" panose="020B0604020202020204" pitchFamily="34" charset="0"/>
              </a:rPr>
              <a:t>1.20 m</a:t>
            </a:r>
            <a:endParaRPr lang="en-US" dirty="0"/>
          </a:p>
        </p:txBody>
      </p:sp>
      <p:sp>
        <p:nvSpPr>
          <p:cNvPr id="4" name="Slide Number Placeholder 3"/>
          <p:cNvSpPr>
            <a:spLocks noGrp="1"/>
          </p:cNvSpPr>
          <p:nvPr>
            <p:ph type="sldNum" sz="quarter" idx="12"/>
          </p:nvPr>
        </p:nvSpPr>
        <p:spPr/>
        <p:txBody>
          <a:bodyPr/>
          <a:lstStyle/>
          <a:p>
            <a:fld id="{E32E3EB3-121C-4C15-971E-C00B0C8D1BE7}" type="slidenum">
              <a:rPr lang="en-US" smtClean="0"/>
              <a:t>6</a:t>
            </a:fld>
            <a:endParaRPr lang="en-US"/>
          </a:p>
        </p:txBody>
      </p:sp>
    </p:spTree>
    <p:extLst>
      <p:ext uri="{BB962C8B-B14F-4D97-AF65-F5344CB8AC3E}">
        <p14:creationId xmlns:p14="http://schemas.microsoft.com/office/powerpoint/2010/main" val="31016887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p:cNvSpPr>
          <p:nvPr/>
        </p:nvSpPr>
        <p:spPr bwMode="auto">
          <a:xfrm>
            <a:off x="685800" y="380334"/>
            <a:ext cx="2907792"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Problem-solving</a:t>
            </a:r>
          </a:p>
        </p:txBody>
      </p:sp>
      <p:sp>
        <p:nvSpPr>
          <p:cNvPr id="30722" name="Rectangle 2"/>
          <p:cNvSpPr>
            <a:spLocks/>
          </p:cNvSpPr>
          <p:nvPr/>
        </p:nvSpPr>
        <p:spPr bwMode="auto">
          <a:xfrm>
            <a:off x="685800" y="1077564"/>
            <a:ext cx="11420856" cy="1314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r>
              <a:rPr lang="en-US" sz="2400" dirty="0">
                <a:latin typeface="Arial" panose="020B0604020202020204" pitchFamily="34" charset="0"/>
                <a:cs typeface="Arial" panose="020B0604020202020204" pitchFamily="34" charset="0"/>
              </a:rPr>
              <a:t>A 4.00 m long, </a:t>
            </a:r>
            <a:r>
              <a:rPr lang="en-US" sz="2400" b="1" dirty="0">
                <a:latin typeface="Arial" panose="020B0604020202020204" pitchFamily="34" charset="0"/>
                <a:cs typeface="Arial" panose="020B0604020202020204" pitchFamily="34" charset="0"/>
              </a:rPr>
              <a:t>500 kg </a:t>
            </a:r>
            <a:r>
              <a:rPr lang="en-US" sz="2400" dirty="0">
                <a:latin typeface="Arial" panose="020B0604020202020204" pitchFamily="34" charset="0"/>
                <a:cs typeface="Arial" panose="020B0604020202020204" pitchFamily="34" charset="0"/>
              </a:rPr>
              <a:t>steel beam is supported 1.20 m from the right end. What is the torque about the support? </a:t>
            </a:r>
            <a:endParaRPr lang="en-US" altLang="en-US" sz="2340" dirty="0">
              <a:latin typeface="Arial" panose="020B0604020202020204" pitchFamily="34" charset="0"/>
              <a:cs typeface="Arial" panose="020B0604020202020204" pitchFamily="34" charset="0"/>
            </a:endParaRPr>
          </a:p>
        </p:txBody>
      </p:sp>
      <p:sp>
        <p:nvSpPr>
          <p:cNvPr id="2" name="Rectangle 1"/>
          <p:cNvSpPr/>
          <p:nvPr/>
        </p:nvSpPr>
        <p:spPr>
          <a:xfrm>
            <a:off x="3255264" y="2712054"/>
            <a:ext cx="5120640" cy="329184"/>
          </a:xfrm>
          <a:prstGeom prst="rect">
            <a:avLst/>
          </a:prstGeom>
          <a:solidFill>
            <a:schemeClr val="tx1">
              <a:lumMod val="50000"/>
              <a:lumOff val="5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 name="Isosceles Triangle 2"/>
          <p:cNvSpPr/>
          <p:nvPr/>
        </p:nvSpPr>
        <p:spPr>
          <a:xfrm>
            <a:off x="6917436" y="3041238"/>
            <a:ext cx="237744" cy="40605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p:nvPr/>
        </p:nvCxnSpPr>
        <p:spPr>
          <a:xfrm>
            <a:off x="3255264" y="2392014"/>
            <a:ext cx="5120640"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5370590" y="2041041"/>
            <a:ext cx="889987" cy="369332"/>
          </a:xfrm>
          <a:prstGeom prst="rect">
            <a:avLst/>
          </a:prstGeom>
        </p:spPr>
        <p:txBody>
          <a:bodyPr wrap="none">
            <a:spAutoFit/>
          </a:bodyPr>
          <a:lstStyle/>
          <a:p>
            <a:r>
              <a:rPr lang="en-US" dirty="0">
                <a:latin typeface="Arial" panose="020B0604020202020204" pitchFamily="34" charset="0"/>
                <a:cs typeface="Arial" panose="020B0604020202020204" pitchFamily="34" charset="0"/>
              </a:rPr>
              <a:t>4.00 m</a:t>
            </a:r>
            <a:endParaRPr lang="en-US" dirty="0"/>
          </a:p>
        </p:txBody>
      </p:sp>
      <p:cxnSp>
        <p:nvCxnSpPr>
          <p:cNvPr id="9" name="Straight Arrow Connector 8"/>
          <p:cNvCxnSpPr/>
          <p:nvPr/>
        </p:nvCxnSpPr>
        <p:spPr>
          <a:xfrm>
            <a:off x="7155180" y="3694938"/>
            <a:ext cx="1293876"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7531636" y="3741419"/>
            <a:ext cx="889987" cy="369332"/>
          </a:xfrm>
          <a:prstGeom prst="rect">
            <a:avLst/>
          </a:prstGeom>
        </p:spPr>
        <p:txBody>
          <a:bodyPr wrap="none">
            <a:spAutoFit/>
          </a:bodyPr>
          <a:lstStyle/>
          <a:p>
            <a:r>
              <a:rPr lang="en-US" dirty="0">
                <a:latin typeface="Arial" panose="020B0604020202020204" pitchFamily="34" charset="0"/>
                <a:cs typeface="Arial" panose="020B0604020202020204" pitchFamily="34" charset="0"/>
              </a:rPr>
              <a:t>1.20 m</a:t>
            </a:r>
            <a:endParaRPr lang="en-US" dirty="0"/>
          </a:p>
        </p:txBody>
      </p:sp>
      <p:sp>
        <p:nvSpPr>
          <p:cNvPr id="4" name="Down Arrow 3"/>
          <p:cNvSpPr/>
          <p:nvPr/>
        </p:nvSpPr>
        <p:spPr>
          <a:xfrm flipH="1">
            <a:off x="5705857" y="2889504"/>
            <a:ext cx="228600" cy="805434"/>
          </a:xfrm>
          <a:prstGeom prst="downArrow">
            <a:avLst/>
          </a:prstGeom>
          <a:solidFill>
            <a:srgbClr val="FC347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0" name="Picture 2" descr="https://latex.codecogs.com/gif.latex?%5Chuge%20%5Cvec%7Bw%7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5857" y="3853576"/>
            <a:ext cx="266700" cy="257175"/>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6"/>
          <p:cNvSpPr>
            <a:spLocks noGrp="1"/>
          </p:cNvSpPr>
          <p:nvPr>
            <p:ph type="sldNum" sz="quarter" idx="12"/>
          </p:nvPr>
        </p:nvSpPr>
        <p:spPr/>
        <p:txBody>
          <a:bodyPr/>
          <a:lstStyle/>
          <a:p>
            <a:fld id="{E32E3EB3-121C-4C15-971E-C00B0C8D1BE7}" type="slidenum">
              <a:rPr lang="en-US" smtClean="0"/>
              <a:t>7</a:t>
            </a:fld>
            <a:endParaRPr lang="en-US"/>
          </a:p>
        </p:txBody>
      </p:sp>
      <mc:AlternateContent xmlns:mc="http://schemas.openxmlformats.org/markup-compatibility/2006" xmlns:a14="http://schemas.microsoft.com/office/drawing/2010/main">
        <mc:Choice Requires="a14">
          <p:sp>
            <p:nvSpPr>
              <p:cNvPr id="8" name="TextBox 7"/>
              <p:cNvSpPr txBox="1"/>
              <p:nvPr/>
            </p:nvSpPr>
            <p:spPr>
              <a:xfrm>
                <a:off x="1941670" y="5726843"/>
                <a:ext cx="8844152"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𝜏</m:t>
                      </m:r>
                      <m:r>
                        <a:rPr lang="en-US" sz="2400" b="0" i="1" smtClean="0">
                          <a:latin typeface="Cambria Math" panose="02040503050406030204" pitchFamily="18" charset="0"/>
                        </a:rPr>
                        <m:t>=</m:t>
                      </m:r>
                      <m:r>
                        <a:rPr lang="en-US" sz="2400" b="0" i="1" smtClean="0">
                          <a:latin typeface="Cambria Math" panose="02040503050406030204" pitchFamily="18" charset="0"/>
                        </a:rPr>
                        <m:t>𝑟𝐹𝑠𝑖𝑛</m:t>
                      </m:r>
                      <m:r>
                        <a:rPr lang="en-US" sz="2400" b="0" i="1" smtClean="0">
                          <a:latin typeface="Cambria Math" panose="02040503050406030204" pitchFamily="18" charset="0"/>
                        </a:rPr>
                        <m:t> </m:t>
                      </m:r>
                      <m:r>
                        <a:rPr lang="en-US" sz="2400" b="0" i="1" smtClean="0">
                          <a:latin typeface="Cambria Math" panose="02040503050406030204" pitchFamily="18" charset="0"/>
                        </a:rPr>
                        <m:t>𝜃</m:t>
                      </m:r>
                      <m:r>
                        <a:rPr lang="en-US" sz="2400" b="0" i="1" smtClean="0">
                          <a:latin typeface="Cambria Math" panose="02040503050406030204" pitchFamily="18" charset="0"/>
                        </a:rPr>
                        <m:t>=</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0.8</m:t>
                          </m:r>
                        </m:e>
                      </m:d>
                      <m:d>
                        <m:dPr>
                          <m:ctrlPr>
                            <a:rPr lang="en-US" sz="2400" b="0" i="1" smtClean="0">
                              <a:latin typeface="Cambria Math" panose="02040503050406030204" pitchFamily="18" charset="0"/>
                            </a:rPr>
                          </m:ctrlPr>
                        </m:dPr>
                        <m:e>
                          <m:r>
                            <a:rPr lang="en-US" sz="2400" b="0" i="1" smtClean="0">
                              <a:latin typeface="Cambria Math" panose="02040503050406030204" pitchFamily="18" charset="0"/>
                            </a:rPr>
                            <m:t>500×9.8</m:t>
                          </m:r>
                        </m:e>
                      </m:d>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sin</m:t>
                          </m:r>
                        </m:fName>
                        <m:e>
                          <m:r>
                            <a:rPr lang="en-US" sz="2400" b="0" i="1" smtClean="0">
                              <a:latin typeface="Cambria Math" panose="02040503050406030204" pitchFamily="18" charset="0"/>
                            </a:rPr>
                            <m:t>90°</m:t>
                          </m:r>
                        </m:e>
                      </m:func>
                      <m:r>
                        <m:rPr>
                          <m:sty m:val="p"/>
                        </m:rPr>
                        <a:rPr lang="en-US" sz="2400" b="0" i="0" smtClean="0">
                          <a:latin typeface="Cambria Math" panose="02040503050406030204" pitchFamily="18" charset="0"/>
                        </a:rPr>
                        <m:t>Nm</m:t>
                      </m:r>
                      <m:r>
                        <a:rPr lang="en-US" sz="2400" b="0" i="1" smtClean="0">
                          <a:latin typeface="Cambria Math" panose="02040503050406030204" pitchFamily="18" charset="0"/>
                        </a:rPr>
                        <m:t>=</m:t>
                      </m:r>
                      <m:r>
                        <a:rPr lang="en-US" sz="2400" b="1" i="1" smtClean="0">
                          <a:latin typeface="Cambria Math" panose="02040503050406030204" pitchFamily="18" charset="0"/>
                        </a:rPr>
                        <m:t>−</m:t>
                      </m:r>
                      <m:r>
                        <a:rPr lang="en-US" sz="2400" b="1" i="1" smtClean="0">
                          <a:latin typeface="Cambria Math" panose="02040503050406030204" pitchFamily="18" charset="0"/>
                        </a:rPr>
                        <m:t>𝟑𝟗𝟐𝟎</m:t>
                      </m:r>
                      <m:r>
                        <a:rPr lang="en-US" sz="2400" b="1" i="1" smtClean="0">
                          <a:latin typeface="Cambria Math" panose="02040503050406030204" pitchFamily="18" charset="0"/>
                        </a:rPr>
                        <m:t> </m:t>
                      </m:r>
                      <m:r>
                        <a:rPr lang="en-US" sz="2400" b="1" i="1" smtClean="0">
                          <a:latin typeface="Cambria Math" panose="02040503050406030204" pitchFamily="18" charset="0"/>
                        </a:rPr>
                        <m:t>𝑵𝒎</m:t>
                      </m:r>
                      <m:r>
                        <a:rPr lang="en-US" sz="2400" b="1" i="1" smtClean="0">
                          <a:latin typeface="Cambria Math" panose="02040503050406030204" pitchFamily="18" charset="0"/>
                        </a:rPr>
                        <m:t>  [</m:t>
                      </m:r>
                      <m:r>
                        <a:rPr lang="en-US" sz="2400" b="1" i="1" smtClean="0">
                          <a:latin typeface="Cambria Math" panose="02040503050406030204" pitchFamily="18" charset="0"/>
                        </a:rPr>
                        <m:t>𝑪𝑪𝑾</m:t>
                      </m:r>
                      <m:r>
                        <a:rPr lang="en-US" sz="2400" b="1" i="1" smtClean="0">
                          <a:latin typeface="Cambria Math" panose="02040503050406030204" pitchFamily="18" charset="0"/>
                        </a:rPr>
                        <m:t>]</m:t>
                      </m:r>
                    </m:oMath>
                  </m:oMathPara>
                </a14:m>
                <a:endParaRPr lang="en-US" sz="2400" b="1" dirty="0"/>
              </a:p>
            </p:txBody>
          </p:sp>
        </mc:Choice>
        <mc:Fallback xmlns="">
          <p:sp>
            <p:nvSpPr>
              <p:cNvPr id="8" name="TextBox 7"/>
              <p:cNvSpPr txBox="1">
                <a:spLocks noRot="1" noChangeAspect="1" noMove="1" noResize="1" noEditPoints="1" noAdjustHandles="1" noChangeArrowheads="1" noChangeShapeType="1" noTextEdit="1"/>
              </p:cNvSpPr>
              <p:nvPr/>
            </p:nvSpPr>
            <p:spPr>
              <a:xfrm>
                <a:off x="1941670" y="5726843"/>
                <a:ext cx="8844152" cy="461665"/>
              </a:xfrm>
              <a:prstGeom prst="rect">
                <a:avLst/>
              </a:prstGeom>
              <a:blipFill>
                <a:blip r:embed="rId6"/>
                <a:stretch>
                  <a:fillRect b="-171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479827" y="4008107"/>
                <a:ext cx="3517053" cy="923330"/>
              </a:xfrm>
              <a:prstGeom prst="rect">
                <a:avLst/>
              </a:prstGeom>
              <a:noFill/>
              <a:ln>
                <a:solidFill>
                  <a:schemeClr val="bg1">
                    <a:lumMod val="50000"/>
                  </a:schemeClr>
                </a:solidFill>
              </a:ln>
            </p:spPr>
            <p:txBody>
              <a:bodyPr wrap="none" rtlCol="0">
                <a:spAutoFit/>
              </a:bodyPr>
              <a:lstStyle/>
              <a:p>
                <a:pPr/>
                <a14:m>
                  <m:oMathPara xmlns:m="http://schemas.openxmlformats.org/officeDocument/2006/math">
                    <m:oMathParaPr>
                      <m:jc m:val="left"/>
                    </m:oMathParaPr>
                    <m:oMath xmlns:m="http://schemas.openxmlformats.org/officeDocument/2006/math">
                      <m:r>
                        <a:rPr lang="en-US" b="0" i="1" smtClean="0">
                          <a:solidFill>
                            <a:schemeClr val="bg1">
                              <a:lumMod val="50000"/>
                            </a:schemeClr>
                          </a:solidFill>
                          <a:latin typeface="Cambria Math" panose="02040503050406030204" pitchFamily="18" charset="0"/>
                        </a:rPr>
                        <m:t>𝑟</m:t>
                      </m:r>
                      <m:r>
                        <a:rPr lang="en-US" b="0" i="1" smtClean="0">
                          <a:solidFill>
                            <a:schemeClr val="bg1">
                              <a:lumMod val="50000"/>
                            </a:schemeClr>
                          </a:solidFill>
                          <a:latin typeface="Cambria Math" panose="02040503050406030204" pitchFamily="18" charset="0"/>
                        </a:rPr>
                        <m:t>=0.8 </m:t>
                      </m:r>
                      <m:r>
                        <a:rPr lang="en-US" b="0" i="1" smtClean="0">
                          <a:solidFill>
                            <a:schemeClr val="bg1">
                              <a:lumMod val="50000"/>
                            </a:schemeClr>
                          </a:solidFill>
                          <a:latin typeface="Cambria Math" panose="02040503050406030204" pitchFamily="18" charset="0"/>
                        </a:rPr>
                        <m:t>𝑚</m:t>
                      </m:r>
                    </m:oMath>
                  </m:oMathPara>
                </a14:m>
                <a:endParaRPr lang="en-US" b="0" dirty="0" smtClean="0">
                  <a:solidFill>
                    <a:schemeClr val="bg1">
                      <a:lumMod val="50000"/>
                    </a:schemeClr>
                  </a:solidFill>
                </a:endParaRPr>
              </a:p>
              <a:p>
                <a:pPr/>
                <a14:m>
                  <m:oMathPara xmlns:m="http://schemas.openxmlformats.org/officeDocument/2006/math">
                    <m:oMathParaPr>
                      <m:jc m:val="left"/>
                    </m:oMathParaPr>
                    <m:oMath xmlns:m="http://schemas.openxmlformats.org/officeDocument/2006/math">
                      <m:r>
                        <a:rPr lang="en-US" b="0" i="1" smtClean="0">
                          <a:solidFill>
                            <a:schemeClr val="bg1">
                              <a:lumMod val="50000"/>
                            </a:schemeClr>
                          </a:solidFill>
                          <a:latin typeface="Cambria Math" panose="02040503050406030204" pitchFamily="18" charset="0"/>
                        </a:rPr>
                        <m:t>𝑊</m:t>
                      </m:r>
                      <m:r>
                        <a:rPr lang="en-US" b="0" i="1" smtClean="0">
                          <a:solidFill>
                            <a:schemeClr val="bg1">
                              <a:lumMod val="50000"/>
                            </a:schemeClr>
                          </a:solidFill>
                          <a:latin typeface="Cambria Math" panose="02040503050406030204" pitchFamily="18" charset="0"/>
                        </a:rPr>
                        <m:t>=500×9.8 </m:t>
                      </m:r>
                      <m:r>
                        <a:rPr lang="en-US" b="0" i="1" smtClean="0">
                          <a:solidFill>
                            <a:schemeClr val="bg1">
                              <a:lumMod val="50000"/>
                            </a:schemeClr>
                          </a:solidFill>
                          <a:latin typeface="Cambria Math" panose="02040503050406030204" pitchFamily="18" charset="0"/>
                        </a:rPr>
                        <m:t>𝑁</m:t>
                      </m:r>
                      <m:r>
                        <a:rPr lang="en-US" b="0" i="1" smtClean="0">
                          <a:solidFill>
                            <a:schemeClr val="bg1">
                              <a:lumMod val="50000"/>
                            </a:schemeClr>
                          </a:solidFill>
                          <a:latin typeface="Cambria Math" panose="02040503050406030204" pitchFamily="18" charset="0"/>
                        </a:rPr>
                        <m:t>=4900 </m:t>
                      </m:r>
                      <m:r>
                        <a:rPr lang="en-US" b="0" i="1" smtClean="0">
                          <a:solidFill>
                            <a:schemeClr val="bg1">
                              <a:lumMod val="50000"/>
                            </a:schemeClr>
                          </a:solidFill>
                          <a:latin typeface="Cambria Math" panose="02040503050406030204" pitchFamily="18" charset="0"/>
                        </a:rPr>
                        <m:t>𝑁</m:t>
                      </m:r>
                    </m:oMath>
                  </m:oMathPara>
                </a14:m>
                <a:endParaRPr lang="en-US" b="0" dirty="0" smtClean="0">
                  <a:solidFill>
                    <a:schemeClr val="bg1">
                      <a:lumMod val="50000"/>
                    </a:schemeClr>
                  </a:solidFill>
                </a:endParaRPr>
              </a:p>
              <a:p>
                <a14:m>
                  <m:oMath xmlns:m="http://schemas.openxmlformats.org/officeDocument/2006/math">
                    <m:r>
                      <a:rPr lang="en-US" b="0" i="1" smtClean="0">
                        <a:solidFill>
                          <a:schemeClr val="bg1">
                            <a:lumMod val="50000"/>
                          </a:schemeClr>
                        </a:solidFill>
                        <a:latin typeface="Cambria Math" panose="02040503050406030204" pitchFamily="18" charset="0"/>
                      </a:rPr>
                      <m:t>𝜃</m:t>
                    </m:r>
                    <m:r>
                      <a:rPr lang="en-US" b="0" i="1" smtClean="0">
                        <a:solidFill>
                          <a:schemeClr val="bg1">
                            <a:lumMod val="50000"/>
                          </a:schemeClr>
                        </a:solidFill>
                        <a:latin typeface="Cambria Math" panose="02040503050406030204" pitchFamily="18" charset="0"/>
                      </a:rPr>
                      <m:t>=90° </m:t>
                    </m:r>
                  </m:oMath>
                </a14:m>
                <a:r>
                  <a:rPr lang="en-US" dirty="0" smtClean="0">
                    <a:solidFill>
                      <a:schemeClr val="bg1">
                        <a:lumMod val="50000"/>
                      </a:schemeClr>
                    </a:solidFill>
                  </a:rPr>
                  <a:t>(angles between W and r)</a:t>
                </a:r>
                <a:endParaRPr lang="en-US" dirty="0">
                  <a:solidFill>
                    <a:schemeClr val="bg1">
                      <a:lumMod val="50000"/>
                    </a:schemeClr>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479827" y="4008107"/>
                <a:ext cx="3517053" cy="923330"/>
              </a:xfrm>
              <a:prstGeom prst="rect">
                <a:avLst/>
              </a:prstGeom>
              <a:blipFill>
                <a:blip r:embed="rId7"/>
                <a:stretch>
                  <a:fillRect b="-8442"/>
                </a:stretch>
              </a:blipFill>
              <a:ln>
                <a:solidFill>
                  <a:schemeClr val="bg1">
                    <a:lumMod val="50000"/>
                  </a:schemeClr>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6934555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animBg="1"/>
    </p:bldLst>
  </p:timing>
  <p:extLst mod="1"/>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p:cNvSpPr>
          <p:nvPr/>
        </p:nvSpPr>
        <p:spPr bwMode="auto">
          <a:xfrm>
            <a:off x="647034" y="314410"/>
            <a:ext cx="606933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b="1" dirty="0">
                <a:latin typeface="Arial" panose="020B0604020202020204" pitchFamily="34" charset="0"/>
              </a:rPr>
              <a:t>Torque and Static Equilibrium</a:t>
            </a:r>
          </a:p>
        </p:txBody>
      </p:sp>
      <p:sp>
        <p:nvSpPr>
          <p:cNvPr id="18435" name="Rectangle 3"/>
          <p:cNvSpPr>
            <a:spLocks/>
          </p:cNvSpPr>
          <p:nvPr/>
        </p:nvSpPr>
        <p:spPr bwMode="auto">
          <a:xfrm>
            <a:off x="647034" y="1094337"/>
            <a:ext cx="11157870" cy="902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l"/>
            <a:r>
              <a:rPr lang="en-US" altLang="en-US" sz="2160" dirty="0">
                <a:latin typeface="Arial" panose="020B0604020202020204" pitchFamily="34" charset="0"/>
              </a:rPr>
              <a:t>For an extended object to be in equilibrium, the net force </a:t>
            </a:r>
            <a:r>
              <a:rPr lang="en-US" altLang="en-US" sz="2160" i="1" dirty="0">
                <a:latin typeface="Arial" panose="020B0604020202020204" pitchFamily="34" charset="0"/>
              </a:rPr>
              <a:t>and</a:t>
            </a:r>
            <a:r>
              <a:rPr lang="en-US" altLang="en-US" sz="2160" dirty="0">
                <a:latin typeface="Arial" panose="020B0604020202020204" pitchFamily="34" charset="0"/>
              </a:rPr>
              <a:t> the net torque must be zero.</a:t>
            </a:r>
          </a:p>
        </p:txBody>
      </p:sp>
      <p:pic>
        <p:nvPicPr>
          <p:cNvPr id="1843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50280" y="2743200"/>
            <a:ext cx="4469130"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8444" name="Group 12"/>
          <p:cNvGrpSpPr>
            <a:grpSpLocks/>
          </p:cNvGrpSpPr>
          <p:nvPr/>
        </p:nvGrpSpPr>
        <p:grpSpPr bwMode="auto">
          <a:xfrm>
            <a:off x="1662018" y="1768792"/>
            <a:ext cx="3869055" cy="4800600"/>
            <a:chOff x="480" y="1344"/>
            <a:chExt cx="2592" cy="3216"/>
          </a:xfrm>
        </p:grpSpPr>
        <p:pic>
          <p:nvPicPr>
            <p:cNvPr id="18441" name="Picture 9" descr="08_01FigureA"/>
            <p:cNvPicPr>
              <a:picLocks noChangeAspect="1" noChangeArrowheads="1"/>
            </p:cNvPicPr>
            <p:nvPr/>
          </p:nvPicPr>
          <p:blipFill>
            <a:blip r:embed="rId3" cstate="print">
              <a:extLst>
                <a:ext uri="{28A0092B-C50C-407E-A947-70E740481C1C}">
                  <a14:useLocalDpi xmlns:a14="http://schemas.microsoft.com/office/drawing/2010/main" val="0"/>
                </a:ext>
              </a:extLst>
            </a:blip>
            <a:srcRect b="13443"/>
            <a:stretch>
              <a:fillRect/>
            </a:stretch>
          </p:blipFill>
          <p:spPr bwMode="auto">
            <a:xfrm>
              <a:off x="480" y="1344"/>
              <a:ext cx="2545" cy="528"/>
            </a:xfrm>
            <a:prstGeom prst="rect">
              <a:avLst/>
            </a:prstGeom>
            <a:noFill/>
            <a:extLst>
              <a:ext uri="{909E8E84-426E-40DD-AFC4-6F175D3DCCD1}">
                <a14:hiddenFill xmlns:a14="http://schemas.microsoft.com/office/drawing/2010/main">
                  <a:solidFill>
                    <a:srgbClr val="FFFFFF"/>
                  </a:solidFill>
                </a14:hiddenFill>
              </a:ext>
            </a:extLst>
          </p:spPr>
        </p:pic>
        <p:pic>
          <p:nvPicPr>
            <p:cNvPr id="18442" name="Picture 10" descr="08_01FigureB"/>
            <p:cNvPicPr>
              <a:picLocks noChangeAspect="1" noChangeArrowheads="1"/>
            </p:cNvPicPr>
            <p:nvPr/>
          </p:nvPicPr>
          <p:blipFill>
            <a:blip r:embed="rId4" cstate="print">
              <a:extLst>
                <a:ext uri="{28A0092B-C50C-407E-A947-70E740481C1C}">
                  <a14:useLocalDpi xmlns:a14="http://schemas.microsoft.com/office/drawing/2010/main" val="0"/>
                </a:ext>
              </a:extLst>
            </a:blip>
            <a:srcRect b="6982"/>
            <a:stretch>
              <a:fillRect/>
            </a:stretch>
          </p:blipFill>
          <p:spPr bwMode="auto">
            <a:xfrm>
              <a:off x="497" y="1968"/>
              <a:ext cx="2431" cy="1039"/>
            </a:xfrm>
            <a:prstGeom prst="rect">
              <a:avLst/>
            </a:prstGeom>
            <a:noFill/>
            <a:extLst>
              <a:ext uri="{909E8E84-426E-40DD-AFC4-6F175D3DCCD1}">
                <a14:hiddenFill xmlns:a14="http://schemas.microsoft.com/office/drawing/2010/main">
                  <a:solidFill>
                    <a:srgbClr val="FFFFFF"/>
                  </a:solidFill>
                </a14:hiddenFill>
              </a:ext>
            </a:extLst>
          </p:spPr>
        </p:pic>
        <p:pic>
          <p:nvPicPr>
            <p:cNvPr id="18443" name="Picture 11" descr="08_01FigureC"/>
            <p:cNvPicPr>
              <a:picLocks noChangeAspect="1" noChangeArrowheads="1"/>
            </p:cNvPicPr>
            <p:nvPr/>
          </p:nvPicPr>
          <p:blipFill>
            <a:blip r:embed="rId5" cstate="print">
              <a:extLst>
                <a:ext uri="{28A0092B-C50C-407E-A947-70E740481C1C}">
                  <a14:useLocalDpi xmlns:a14="http://schemas.microsoft.com/office/drawing/2010/main" val="0"/>
                </a:ext>
              </a:extLst>
            </a:blip>
            <a:srcRect b="5698"/>
            <a:stretch>
              <a:fillRect/>
            </a:stretch>
          </p:blipFill>
          <p:spPr bwMode="auto">
            <a:xfrm>
              <a:off x="511" y="3120"/>
              <a:ext cx="2561" cy="1440"/>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Slide Number Placeholder 1"/>
          <p:cNvSpPr>
            <a:spLocks noGrp="1"/>
          </p:cNvSpPr>
          <p:nvPr>
            <p:ph type="sldNum" sz="quarter" idx="12"/>
          </p:nvPr>
        </p:nvSpPr>
        <p:spPr/>
        <p:txBody>
          <a:bodyPr/>
          <a:lstStyle/>
          <a:p>
            <a:fld id="{A9A02BFA-1522-4890-AA2B-CDF5F633B528}" type="slidenum">
              <a:rPr lang="en-US" smtClean="0"/>
              <a:t>8</a:t>
            </a:fld>
            <a:endParaRPr lang="en-US"/>
          </a:p>
        </p:txBody>
      </p:sp>
    </p:spTree>
    <p:extLst>
      <p:ext uri="{BB962C8B-B14F-4D97-AF65-F5344CB8AC3E}">
        <p14:creationId xmlns:p14="http://schemas.microsoft.com/office/powerpoint/2010/main" val="35622619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p:cNvSpPr>
          <p:nvPr/>
        </p:nvSpPr>
        <p:spPr bwMode="auto">
          <a:xfrm>
            <a:off x="628746" y="352902"/>
            <a:ext cx="763524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Choosing the Pivot Point</a:t>
            </a:r>
          </a:p>
        </p:txBody>
      </p:sp>
      <p:pic>
        <p:nvPicPr>
          <p:cNvPr id="19463" name="Picture 7" descr="08_04Figure"/>
          <p:cNvPicPr>
            <a:picLocks noChangeAspect="1" noChangeArrowheads="1"/>
          </p:cNvPicPr>
          <p:nvPr/>
        </p:nvPicPr>
        <p:blipFill>
          <a:blip r:embed="rId2">
            <a:extLst>
              <a:ext uri="{28A0092B-C50C-407E-A947-70E740481C1C}">
                <a14:useLocalDpi xmlns:a14="http://schemas.microsoft.com/office/drawing/2010/main" val="0"/>
              </a:ext>
            </a:extLst>
          </a:blip>
          <a:srcRect b="3572"/>
          <a:stretch>
            <a:fillRect/>
          </a:stretch>
        </p:blipFill>
        <p:spPr bwMode="auto">
          <a:xfrm>
            <a:off x="4025457" y="1459346"/>
            <a:ext cx="3765232" cy="4342522"/>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A9A02BFA-1522-4890-AA2B-CDF5F633B528}" type="slidenum">
              <a:rPr lang="en-US" smtClean="0"/>
              <a:t>9</a:t>
            </a:fld>
            <a:endParaRPr lang="en-US"/>
          </a:p>
        </p:txBody>
      </p:sp>
    </p:spTree>
    <p:extLst>
      <p:ext uri="{BB962C8B-B14F-4D97-AF65-F5344CB8AC3E}">
        <p14:creationId xmlns:p14="http://schemas.microsoft.com/office/powerpoint/2010/main" val="5297113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tags/tag1.xml><?xml version="1.0" encoding="utf-8"?>
<p:tagLst xmlns:a="http://schemas.openxmlformats.org/drawingml/2006/main" xmlns:r="http://schemas.openxmlformats.org/officeDocument/2006/relationships" xmlns:p="http://schemas.openxmlformats.org/presentationml/2006/main">
  <p:tag name="TIMING" val="|23.7"/>
</p:tagLst>
</file>

<file path=ppt/tags/tag10.xml><?xml version="1.0" encoding="utf-8"?>
<p:tagLst xmlns:a="http://schemas.openxmlformats.org/drawingml/2006/main" xmlns:r="http://schemas.openxmlformats.org/officeDocument/2006/relationships" xmlns:p="http://schemas.openxmlformats.org/presentationml/2006/main">
  <p:tag name="TIMING" val="|65.7|51.4"/>
</p:tagLst>
</file>

<file path=ppt/tags/tag11.xml><?xml version="1.0" encoding="utf-8"?>
<p:tagLst xmlns:a="http://schemas.openxmlformats.org/drawingml/2006/main" xmlns:r="http://schemas.openxmlformats.org/officeDocument/2006/relationships" xmlns:p="http://schemas.openxmlformats.org/presentationml/2006/main">
  <p:tag name="TIMING" val="|35.5|59"/>
</p:tagLst>
</file>

<file path=ppt/tags/tag12.xml><?xml version="1.0" encoding="utf-8"?>
<p:tagLst xmlns:a="http://schemas.openxmlformats.org/drawingml/2006/main" xmlns:r="http://schemas.openxmlformats.org/officeDocument/2006/relationships" xmlns:p="http://schemas.openxmlformats.org/presentationml/2006/main">
  <p:tag name="TIMING" val="|4.7"/>
</p:tagLst>
</file>

<file path=ppt/tags/tag13.xml><?xml version="1.0" encoding="utf-8"?>
<p:tagLst xmlns:a="http://schemas.openxmlformats.org/drawingml/2006/main" xmlns:r="http://schemas.openxmlformats.org/officeDocument/2006/relationships" xmlns:p="http://schemas.openxmlformats.org/presentationml/2006/main">
  <p:tag name="TIMING" val="|12.9"/>
</p:tagLst>
</file>

<file path=ppt/tags/tag14.xml><?xml version="1.0" encoding="utf-8"?>
<p:tagLst xmlns:a="http://schemas.openxmlformats.org/drawingml/2006/main" xmlns:r="http://schemas.openxmlformats.org/officeDocument/2006/relationships" xmlns:p="http://schemas.openxmlformats.org/presentationml/2006/main">
  <p:tag name="TIMING" val="|56|52.8"/>
</p:tagLst>
</file>

<file path=ppt/tags/tag2.xml><?xml version="1.0" encoding="utf-8"?>
<p:tagLst xmlns:a="http://schemas.openxmlformats.org/drawingml/2006/main" xmlns:r="http://schemas.openxmlformats.org/officeDocument/2006/relationships" xmlns:p="http://schemas.openxmlformats.org/presentationml/2006/main">
  <p:tag name="TIMING" val="|62.3|81.7"/>
</p:tagLst>
</file>

<file path=ppt/tags/tag3.xml><?xml version="1.0" encoding="utf-8"?>
<p:tagLst xmlns:a="http://schemas.openxmlformats.org/drawingml/2006/main" xmlns:r="http://schemas.openxmlformats.org/officeDocument/2006/relationships" xmlns:p="http://schemas.openxmlformats.org/presentationml/2006/main">
  <p:tag name="TIMING" val="|45.6|42.7|59.8|5.6|312.3|114.1"/>
</p:tagLst>
</file>

<file path=ppt/tags/tag4.xml><?xml version="1.0" encoding="utf-8"?>
<p:tagLst xmlns:a="http://schemas.openxmlformats.org/drawingml/2006/main" xmlns:r="http://schemas.openxmlformats.org/officeDocument/2006/relationships" xmlns:p="http://schemas.openxmlformats.org/presentationml/2006/main">
  <p:tag name="TIMING" val="|21.7|80.3"/>
</p:tagLst>
</file>

<file path=ppt/tags/tag5.xml><?xml version="1.0" encoding="utf-8"?>
<p:tagLst xmlns:a="http://schemas.openxmlformats.org/drawingml/2006/main" xmlns:r="http://schemas.openxmlformats.org/officeDocument/2006/relationships" xmlns:p="http://schemas.openxmlformats.org/presentationml/2006/main">
  <p:tag name="TIMING" val="|37.2"/>
</p:tagLst>
</file>

<file path=ppt/tags/tag6.xml><?xml version="1.0" encoding="utf-8"?>
<p:tagLst xmlns:a="http://schemas.openxmlformats.org/drawingml/2006/main" xmlns:r="http://schemas.openxmlformats.org/officeDocument/2006/relationships" xmlns:p="http://schemas.openxmlformats.org/presentationml/2006/main">
  <p:tag name="TIMING" val="|43"/>
</p:tagLst>
</file>

<file path=ppt/tags/tag7.xml><?xml version="1.0" encoding="utf-8"?>
<p:tagLst xmlns:a="http://schemas.openxmlformats.org/drawingml/2006/main" xmlns:r="http://schemas.openxmlformats.org/officeDocument/2006/relationships" xmlns:p="http://schemas.openxmlformats.org/presentationml/2006/main">
  <p:tag name="TIMING" val="|11.3|2.4|2.3|59.8|57.2|45"/>
</p:tagLst>
</file>

<file path=ppt/tags/tag8.xml><?xml version="1.0" encoding="utf-8"?>
<p:tagLst xmlns:a="http://schemas.openxmlformats.org/drawingml/2006/main" xmlns:r="http://schemas.openxmlformats.org/officeDocument/2006/relationships" xmlns:p="http://schemas.openxmlformats.org/presentationml/2006/main">
  <p:tag name="TIMING" val="|23.4"/>
</p:tagLst>
</file>

<file path=ppt/tags/tag9.xml><?xml version="1.0" encoding="utf-8"?>
<p:tagLst xmlns:a="http://schemas.openxmlformats.org/drawingml/2006/main" xmlns:r="http://schemas.openxmlformats.org/officeDocument/2006/relationships" xmlns:p="http://schemas.openxmlformats.org/presentationml/2006/main">
  <p:tag name="TIMING" val="|12.9|1.6|1.1|31|27.3|15.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4" ma:contentTypeDescription="Create a new document." ma:contentTypeScope="" ma:versionID="ebbe6952ede08d8fe1d1f3781a6e1e4c">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3dff166ea1113a071c9f8af58a3a099c"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element ref="ns4: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f0ecd7d-7305-47a7-acb2-43d943ef900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044C02B-D94A-4B74-B9FE-7482CCA298BE}"/>
</file>

<file path=customXml/itemProps2.xml><?xml version="1.0" encoding="utf-8"?>
<ds:datastoreItem xmlns:ds="http://schemas.openxmlformats.org/officeDocument/2006/customXml" ds:itemID="{DE6AE481-D73C-464D-AE81-8D736E25D3FD}"/>
</file>

<file path=docProps/app.xml><?xml version="1.0" encoding="utf-8"?>
<Properties xmlns="http://schemas.openxmlformats.org/officeDocument/2006/extended-properties" xmlns:vt="http://schemas.openxmlformats.org/officeDocument/2006/docPropsVTypes">
  <TotalTime>8253</TotalTime>
  <Words>3685</Words>
  <Application>Microsoft Office PowerPoint</Application>
  <PresentationFormat>Widescreen</PresentationFormat>
  <Paragraphs>377</Paragraphs>
  <Slides>27</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Calibri</vt:lpstr>
      <vt:lpstr>Calibri Light</vt:lpstr>
      <vt:lpstr>Cambria Math</vt:lpstr>
      <vt:lpstr>Lucida Grande</vt:lpstr>
      <vt:lpstr>Symbol</vt:lpstr>
      <vt:lpstr>Times New Roman</vt:lpstr>
      <vt:lpstr>Office Theme</vt:lpstr>
      <vt:lpstr>PHYS 1111K  Lectures 13-14  OpenStax Chapter 9   Youtube: https://youtu.be/z_d1VrGvrpQ </vt:lpstr>
      <vt:lpstr>Last Class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 250 – Introduction to Physics I  Lecture - 08</dc:title>
  <dc:creator>Sumithra Surendralal</dc:creator>
  <cp:lastModifiedBy>Shafat  Mubin</cp:lastModifiedBy>
  <cp:revision>107</cp:revision>
  <dcterms:created xsi:type="dcterms:W3CDTF">2016-07-10T18:06:06Z</dcterms:created>
  <dcterms:modified xsi:type="dcterms:W3CDTF">2022-06-19T01:46:37Z</dcterms:modified>
</cp:coreProperties>
</file>